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57" r:id="rId3"/>
    <p:sldId id="258" r:id="rId4"/>
    <p:sldId id="262" r:id="rId5"/>
    <p:sldId id="267" r:id="rId6"/>
    <p:sldId id="259" r:id="rId7"/>
    <p:sldId id="260" r:id="rId8"/>
    <p:sldId id="261" r:id="rId9"/>
    <p:sldId id="263" r:id="rId10"/>
    <p:sldId id="264" r:id="rId11"/>
    <p:sldId id="265" r:id="rId12"/>
    <p:sldId id="266" r:id="rId13"/>
    <p:sldId id="268" r:id="rId14"/>
    <p:sldId id="269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27" autoAdjust="0"/>
    <p:restoredTop sz="87582" autoAdjust="0"/>
  </p:normalViewPr>
  <p:slideViewPr>
    <p:cSldViewPr snapToGrid="0">
      <p:cViewPr varScale="1">
        <p:scale>
          <a:sx n="144" d="100"/>
          <a:sy n="144" d="100"/>
        </p:scale>
        <p:origin x="150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C49FB6-4F69-40B3-95B9-233859A61905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717D4-3742-4638-BDB4-6F3870E292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1869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717D4-3742-4638-BDB4-6F3870E292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415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보험사</a:t>
            </a:r>
            <a:endParaRPr lang="en-US" altLang="ko-KR" dirty="0"/>
          </a:p>
          <a:p>
            <a:r>
              <a:rPr lang="ko-KR" altLang="en-US" dirty="0"/>
              <a:t>국토교통부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717D4-3742-4638-BDB4-6F3870E2926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526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717D4-3742-4638-BDB4-6F3870E2926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798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102240" y="2386744"/>
            <a:ext cx="693952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1396" y="4352544"/>
            <a:ext cx="5101209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1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19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172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752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89834" y="937260"/>
            <a:ext cx="1053966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06046" y="937260"/>
            <a:ext cx="4716174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108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Tx/>
              <a:defRPr/>
            </a:lvl1pPr>
            <a:lvl2pPr>
              <a:buClrTx/>
              <a:defRPr/>
            </a:lvl2pPr>
            <a:lvl3pPr>
              <a:buClrTx/>
              <a:defRPr/>
            </a:lvl3pPr>
            <a:lvl4pPr>
              <a:buClrTx/>
              <a:defRPr/>
            </a:lvl4pPr>
            <a:lvl5pPr>
              <a:buClrTx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25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106424" y="2386744"/>
            <a:ext cx="6940296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5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1396" y="4352465"/>
            <a:ext cx="5101209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  <a:lvl2pPr marL="457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849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2239" y="2638044"/>
            <a:ext cx="3288023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3737" y="2638044"/>
            <a:ext cx="3290516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394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2239" y="2313434"/>
            <a:ext cx="3288024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2239" y="3143250"/>
            <a:ext cx="3288024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3737" y="3143250"/>
            <a:ext cx="3290516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753737" y="2313434"/>
            <a:ext cx="3290516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7671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041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194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703" y="2243829"/>
            <a:ext cx="3290594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52060" y="804672"/>
            <a:ext cx="361188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8"/>
            <a:ext cx="284607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640703" y="6236208"/>
            <a:ext cx="3806398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94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1" y="0"/>
            <a:ext cx="4571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640080" y="2243828"/>
            <a:ext cx="3291840" cy="11430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21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72000" y="-42172"/>
            <a:ext cx="4576573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965" y="3549919"/>
            <a:ext cx="284607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C5A6C4D-03A5-4945-A33C-DDC656928C2B}" type="datetimeFigureOut">
              <a:rPr lang="en-US" smtClean="0"/>
              <a:t>9/23/2017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40080" y="6236208"/>
            <a:ext cx="3803904" cy="320040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93F4-7C09-4DEA-9C6B-43A60E5A09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53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606045" y="964692"/>
            <a:ext cx="5937755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06045" y="2638045"/>
            <a:ext cx="593775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78943" y="6238816"/>
            <a:ext cx="2065310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alpha val="70000"/>
                  </a:schemeClr>
                </a:solidFill>
                <a:ea typeface="문체부 쓰기 정체" panose="02030609000101010101" pitchFamily="17" charset="-127"/>
              </a:defRPr>
            </a:lvl1pPr>
          </a:lstStyle>
          <a:p>
            <a:fld id="{6C5A6C4D-03A5-4945-A33C-DDC656928C2B}" type="datetimeFigureOut">
              <a:rPr lang="en-US" smtClean="0"/>
              <a:pPr/>
              <a:t>9/23/2017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02239" y="6236208"/>
            <a:ext cx="4556664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alpha val="70000"/>
                  </a:schemeClr>
                </a:solidFill>
                <a:ea typeface="문체부 쓰기 정체" panose="02030609000101010101" pitchFamily="17" charset="-127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4011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  <a:ea typeface="문체부 쓰기 정체" panose="02030609000101010101" pitchFamily="17" charset="-127"/>
              </a:defRPr>
            </a:lvl1pPr>
          </a:lstStyle>
          <a:p>
            <a:fld id="{F7A093F4-7C09-4DEA-9C6B-43A60E5A09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70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600" kern="1200" cap="all" spc="200" baseline="0">
          <a:solidFill>
            <a:srgbClr val="262626"/>
          </a:solidFill>
          <a:latin typeface="+mj-lt"/>
          <a:ea typeface="문체부 쓰기 정체" panose="02030609000101010101" pitchFamily="17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Tx/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문체부 쓰기 정체" panose="02030609000101010101" pitchFamily="17" charset="-127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문체부 쓰기 정체" panose="02030609000101010101" pitchFamily="17" charset="-127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문체부 쓰기 정체" panose="02030609000101010101" pitchFamily="17" charset="-127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문체부 쓰기 정체" panose="02030609000101010101" pitchFamily="17" charset="-127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문체부 쓰기 정체" panose="02030609000101010101" pitchFamily="17" charset="-127"/>
          <a:cs typeface="+mn-cs"/>
        </a:defRPr>
      </a:lvl5pPr>
      <a:lvl6pPr marL="13144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8DDE2-B07F-43B7-94BE-F2E60FB5F4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AD575-BF5C-4B42-97A4-092B2131F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20425</a:t>
            </a:r>
          </a:p>
        </p:txBody>
      </p:sp>
    </p:spTree>
    <p:extLst>
      <p:ext uri="{BB962C8B-B14F-4D97-AF65-F5344CB8AC3E}">
        <p14:creationId xmlns:p14="http://schemas.microsoft.com/office/powerpoint/2010/main" val="2307548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2008D-E4DA-44AD-B2C6-70E994C77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잔여재산분배청구권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0CC6CD5-5B8E-42FC-9D8F-B31FCE0E75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1868" y="2505902"/>
            <a:ext cx="5426107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743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031EE-96B6-4AF4-A0D0-CFF203E51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잔여재산분배청구권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026FA-3930-4A11-92C0-8D4EBDBCD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045" y="2638045"/>
            <a:ext cx="5937755" cy="1629155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/>
              <a:t>회사나 조합이 </a:t>
            </a:r>
            <a:r>
              <a:rPr lang="ko-KR" altLang="en-US" sz="2000" b="1" dirty="0">
                <a:solidFill>
                  <a:srgbClr val="0070C0"/>
                </a:solidFill>
              </a:rPr>
              <a:t>해산한 경우</a:t>
            </a:r>
            <a:r>
              <a:rPr lang="ko-KR" altLang="en-US" sz="2000" dirty="0"/>
              <a:t> 등 일정한 재산이 청산된 후에 남는 적극재산에 대하여 주주</a:t>
            </a:r>
            <a:r>
              <a:rPr lang="en-US" altLang="ko-KR" sz="2000" dirty="0"/>
              <a:t>· </a:t>
            </a:r>
            <a:r>
              <a:rPr lang="ko-KR" altLang="en-US" sz="2000" dirty="0"/>
              <a:t>사원</a:t>
            </a:r>
            <a:r>
              <a:rPr lang="en-US" altLang="ko-KR" sz="2000" dirty="0"/>
              <a:t>· </a:t>
            </a:r>
            <a:r>
              <a:rPr lang="ko-KR" altLang="en-US" sz="2000" dirty="0"/>
              <a:t>조합원 등이 </a:t>
            </a:r>
            <a:r>
              <a:rPr lang="ko-KR" altLang="en-US" sz="2000" b="1" dirty="0">
                <a:solidFill>
                  <a:srgbClr val="0070C0"/>
                </a:solidFill>
              </a:rPr>
              <a:t>분배를 청구할 수 있는 권리</a:t>
            </a:r>
            <a:endParaRPr lang="en-US" sz="2000" b="1" dirty="0">
              <a:solidFill>
                <a:srgbClr val="0070C0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E4C0035-D8FF-44A3-8D92-AB6B1A8FA55A}"/>
              </a:ext>
            </a:extLst>
          </p:cNvPr>
          <p:cNvSpPr txBox="1">
            <a:spLocks/>
          </p:cNvSpPr>
          <p:nvPr/>
        </p:nvSpPr>
        <p:spPr>
          <a:xfrm>
            <a:off x="1606045" y="6524684"/>
            <a:ext cx="5937755" cy="247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altLang="ko-KR" sz="700" dirty="0">
                <a:solidFill>
                  <a:schemeClr val="accent2">
                    <a:lumMod val="75000"/>
                  </a:schemeClr>
                </a:solidFill>
              </a:rPr>
              <a:t>http://tip.daum.net/openknow/48746635</a:t>
            </a:r>
          </a:p>
        </p:txBody>
      </p:sp>
      <p:pic>
        <p:nvPicPr>
          <p:cNvPr id="5122" name="Picture 2" descr="Image result for money dividing">
            <a:extLst>
              <a:ext uri="{FF2B5EF4-FFF2-40B4-BE49-F238E27FC236}">
                <a16:creationId xmlns:a16="http://schemas.microsoft.com/office/drawing/2014/main" id="{6DF00155-642A-4DCF-B23F-37F6442C7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009" y="4410896"/>
            <a:ext cx="2918791" cy="1943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774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4B413-46C6-4D6E-9BE9-CBB171526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청산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6220B77-C3F1-481C-A998-E0E716297F87}"/>
              </a:ext>
            </a:extLst>
          </p:cNvPr>
          <p:cNvSpPr txBox="1">
            <a:spLocks/>
          </p:cNvSpPr>
          <p:nvPr/>
        </p:nvSpPr>
        <p:spPr>
          <a:xfrm>
            <a:off x="1606045" y="6354417"/>
            <a:ext cx="5937755" cy="4174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altLang="ko-KR" sz="700" dirty="0">
                <a:solidFill>
                  <a:schemeClr val="accent2">
                    <a:lumMod val="75000"/>
                  </a:schemeClr>
                </a:solidFill>
              </a:rPr>
              <a:t>http://easylaw.go.kr/CSP/CnpClsMain.laf?popMenu=ov&amp;csmSeq=633&amp;ccfNo=6&amp;cciNo=1&amp;cnpClsNo=2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ko-KR" sz="700" dirty="0">
                <a:solidFill>
                  <a:schemeClr val="accent2">
                    <a:lumMod val="75000"/>
                  </a:schemeClr>
                </a:solidFill>
              </a:rPr>
              <a:t>https://s-media-cache-ak0.pinimg.com/originals/c6/5d/96/c65d96fc30b047c62e5d12222c701bfc.jpg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38D48CE-88DE-47F9-B0F1-77C886843B68}"/>
              </a:ext>
            </a:extLst>
          </p:cNvPr>
          <p:cNvSpPr txBox="1">
            <a:spLocks/>
          </p:cNvSpPr>
          <p:nvPr/>
        </p:nvSpPr>
        <p:spPr>
          <a:xfrm>
            <a:off x="1606045" y="2614750"/>
            <a:ext cx="5937755" cy="2785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ko-KR" altLang="en-US" sz="2000" dirty="0"/>
              <a:t>동업체가 </a:t>
            </a:r>
            <a:r>
              <a:rPr lang="ko-KR" altLang="en-US" sz="2000" b="1" dirty="0">
                <a:solidFill>
                  <a:srgbClr val="0070C0"/>
                </a:solidFill>
              </a:rPr>
              <a:t>해산</a:t>
            </a:r>
            <a:r>
              <a:rPr lang="ko-KR" altLang="en-US" sz="2000" dirty="0"/>
              <a:t>하면 동업자가 공동으로 해산 후 사무를 처리하거나 청산인을 선임해 처리하도록 함</a:t>
            </a:r>
            <a:endParaRPr lang="en-US" altLang="ko-KR" sz="2000" dirty="0"/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000" dirty="0"/>
              <a:t>동업체가 해산하면 잔여재산은 각 </a:t>
            </a:r>
            <a:r>
              <a:rPr lang="ko-KR" altLang="en-US" sz="2000" b="1" dirty="0">
                <a:solidFill>
                  <a:srgbClr val="0070C0"/>
                </a:solidFill>
              </a:rPr>
              <a:t>동업자의 출자가액에 비례해 분배</a:t>
            </a:r>
            <a:r>
              <a:rPr lang="ko-KR" altLang="en-US" sz="2000" dirty="0"/>
              <a:t>함</a:t>
            </a:r>
            <a:endParaRPr lang="en-US" altLang="ko-KR" sz="2000" dirty="0"/>
          </a:p>
        </p:txBody>
      </p:sp>
      <p:pic>
        <p:nvPicPr>
          <p:cNvPr id="4098" name="Picture 2" descr="Image result for mountain triple monitor background">
            <a:extLst>
              <a:ext uri="{FF2B5EF4-FFF2-40B4-BE49-F238E27FC236}">
                <a16:creationId xmlns:a16="http://schemas.microsoft.com/office/drawing/2014/main" id="{F58CCF58-8972-46D6-8F32-5D53C5E7A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045" y="4624568"/>
            <a:ext cx="5937755" cy="1237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864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40E6C-5DB4-4914-9E4D-C6ABDA740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B6EA8-5F29-4308-9E21-4DD588A29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045" y="2638046"/>
            <a:ext cx="5937755" cy="473854"/>
          </a:xfrm>
        </p:spPr>
        <p:txBody>
          <a:bodyPr/>
          <a:lstStyle/>
          <a:p>
            <a:pPr marL="400050" indent="-400050">
              <a:buFont typeface="+mj-lt"/>
              <a:buAutoNum type="romanUcPeriod"/>
            </a:pPr>
            <a:r>
              <a:rPr lang="ko-KR" altLang="en-US" dirty="0"/>
              <a:t>다음 빈칸 </a:t>
            </a:r>
            <a:r>
              <a:rPr lang="en-US" altLang="ko-KR" dirty="0"/>
              <a:t>[ 1 ], [ 2 ]</a:t>
            </a:r>
            <a:r>
              <a:rPr lang="ko-KR" altLang="en-US" dirty="0"/>
              <a:t> 에 각각 들어갈 단어는</a:t>
            </a:r>
            <a:r>
              <a:rPr lang="en-US" altLang="ko-KR" dirty="0"/>
              <a:t>?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944A068-C9BB-4DE1-9E75-7638FB515781}"/>
              </a:ext>
            </a:extLst>
          </p:cNvPr>
          <p:cNvGrpSpPr/>
          <p:nvPr/>
        </p:nvGrpSpPr>
        <p:grpSpPr>
          <a:xfrm>
            <a:off x="1606044" y="3260034"/>
            <a:ext cx="5937755" cy="3078069"/>
            <a:chOff x="946441" y="2551002"/>
            <a:chExt cx="7256962" cy="3710789"/>
          </a:xfrm>
        </p:grpSpPr>
        <p:sp>
          <p:nvSpPr>
            <p:cNvPr id="4" name="Flowchart: Alternate Process 3">
              <a:extLst>
                <a:ext uri="{FF2B5EF4-FFF2-40B4-BE49-F238E27FC236}">
                  <a16:creationId xmlns:a16="http://schemas.microsoft.com/office/drawing/2014/main" id="{13872382-CD96-448D-8564-0024F363953D}"/>
                </a:ext>
              </a:extLst>
            </p:cNvPr>
            <p:cNvSpPr/>
            <p:nvPr/>
          </p:nvSpPr>
          <p:spPr>
            <a:xfrm>
              <a:off x="3619752" y="2551002"/>
              <a:ext cx="1910339" cy="582420"/>
            </a:xfrm>
            <a:prstGeom prst="flowChartAlternateProcess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/>
                <a:t>교통사고 발생</a:t>
              </a:r>
              <a:endParaRPr lang="en-US" sz="1200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DC470D8-11DA-402B-9865-15C8B03446D2}"/>
                </a:ext>
              </a:extLst>
            </p:cNvPr>
            <p:cNvSpPr/>
            <p:nvPr/>
          </p:nvSpPr>
          <p:spPr>
            <a:xfrm>
              <a:off x="3619751" y="3379582"/>
              <a:ext cx="1910340" cy="5925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자동차 손해배상 책임</a:t>
              </a:r>
            </a:p>
          </p:txBody>
        </p:sp>
        <p:sp>
          <p:nvSpPr>
            <p:cNvPr id="6" name="Flowchart: Decision 5">
              <a:extLst>
                <a:ext uri="{FF2B5EF4-FFF2-40B4-BE49-F238E27FC236}">
                  <a16:creationId xmlns:a16="http://schemas.microsoft.com/office/drawing/2014/main" id="{F903DD64-F294-42AF-97FC-8F75F158651D}"/>
                </a:ext>
              </a:extLst>
            </p:cNvPr>
            <p:cNvSpPr/>
            <p:nvPr/>
          </p:nvSpPr>
          <p:spPr>
            <a:xfrm>
              <a:off x="3619752" y="4213987"/>
              <a:ext cx="1910340" cy="672520"/>
            </a:xfrm>
            <a:prstGeom prst="flowChartDecision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/>
                <a:t>보험 가입</a:t>
              </a:r>
              <a:endParaRPr lang="en-US" sz="1100" b="1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C7613E-CD38-42CA-A22D-4FEED5BBB666}"/>
                </a:ext>
              </a:extLst>
            </p:cNvPr>
            <p:cNvSpPr/>
            <p:nvPr/>
          </p:nvSpPr>
          <p:spPr>
            <a:xfrm>
              <a:off x="946441" y="4213987"/>
              <a:ext cx="1910340" cy="108603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i="1" dirty="0"/>
                <a:t>[     1     ]</a:t>
              </a:r>
            </a:p>
            <a:p>
              <a:pPr algn="ctr">
                <a:lnSpc>
                  <a:spcPct val="150000"/>
                </a:lnSpc>
              </a:pPr>
              <a:r>
                <a:rPr lang="ko-KR" altLang="en-US" sz="1100" dirty="0"/>
                <a:t>보험금 청구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9A1076F-1427-4106-947F-7F9BC548B0AD}"/>
                </a:ext>
              </a:extLst>
            </p:cNvPr>
            <p:cNvSpPr/>
            <p:nvPr/>
          </p:nvSpPr>
          <p:spPr>
            <a:xfrm>
              <a:off x="946441" y="5669266"/>
              <a:ext cx="1910340" cy="592525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보상금 지급 </a:t>
              </a:r>
              <a:r>
                <a:rPr lang="en-US" altLang="ko-KR" sz="1100" dirty="0"/>
                <a:t>/ </a:t>
              </a:r>
              <a:r>
                <a:rPr lang="ko-KR" altLang="en-US" sz="1100" dirty="0"/>
                <a:t>보험금 지급 통지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52BC087-4794-43A7-A190-2D7F7E97DD70}"/>
                </a:ext>
              </a:extLst>
            </p:cNvPr>
            <p:cNvSpPr/>
            <p:nvPr/>
          </p:nvSpPr>
          <p:spPr>
            <a:xfrm>
              <a:off x="6293063" y="4213988"/>
              <a:ext cx="1910340" cy="108603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100" i="1" dirty="0"/>
                <a:t>[       2       ]</a:t>
              </a:r>
            </a:p>
            <a:p>
              <a:pPr algn="ctr"/>
              <a:r>
                <a:rPr lang="ko-KR" altLang="en-US" sz="1100" dirty="0"/>
                <a:t>자동차 손해배상 보장사업 보상금  청구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F34793C-8101-473A-93EC-92B9BC720133}"/>
                </a:ext>
              </a:extLst>
            </p:cNvPr>
            <p:cNvSpPr/>
            <p:nvPr/>
          </p:nvSpPr>
          <p:spPr>
            <a:xfrm>
              <a:off x="6293063" y="5669266"/>
              <a:ext cx="1910340" cy="592525"/>
            </a:xfrm>
            <a:prstGeom prst="rect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dirty="0"/>
                <a:t>보상금 지급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D4C7385-42F7-43C8-95EB-67F36B216D03}"/>
                </a:ext>
              </a:extLst>
            </p:cNvPr>
            <p:cNvCxnSpPr>
              <a:stCxn id="4" idx="2"/>
              <a:endCxn id="5" idx="0"/>
            </p:cNvCxnSpPr>
            <p:nvPr/>
          </p:nvCxnSpPr>
          <p:spPr>
            <a:xfrm flipH="1">
              <a:off x="4574921" y="3133422"/>
              <a:ext cx="1" cy="2461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B29A040-DD7C-4331-99FE-178CE112EE73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4574921" y="3972107"/>
              <a:ext cx="1" cy="2418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92A22A9-856F-47E1-B57D-58F00BE1C690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>
              <a:off x="2856781" y="4550247"/>
              <a:ext cx="76297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5406546A-7E4C-492A-A5EE-A1E64CE402B1}"/>
                </a:ext>
              </a:extLst>
            </p:cNvPr>
            <p:cNvCxnSpPr>
              <a:cxnSpLocks/>
              <a:stCxn id="6" idx="3"/>
            </p:cNvCxnSpPr>
            <p:nvPr/>
          </p:nvCxnSpPr>
          <p:spPr>
            <a:xfrm>
              <a:off x="5530092" y="4550247"/>
              <a:ext cx="76297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68A22276-2A61-42B1-81A1-BC15A5BD21F5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1901611" y="5300025"/>
              <a:ext cx="0" cy="36924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26F0902-F6B2-4DF5-BE31-AE1C5EC88958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7248233" y="5300026"/>
              <a:ext cx="0" cy="369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8C3F7E2-BDF0-40EA-9C1F-0876977F52AE}"/>
                </a:ext>
              </a:extLst>
            </p:cNvPr>
            <p:cNvSpPr txBox="1"/>
            <p:nvPr/>
          </p:nvSpPr>
          <p:spPr>
            <a:xfrm>
              <a:off x="2916325" y="4550247"/>
              <a:ext cx="719399" cy="306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000"/>
                <a:t>가입됨</a:t>
              </a:r>
              <a:endParaRPr lang="en-US" sz="1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AE65A8A-77CD-447F-91A7-A4CB6D17FCA9}"/>
                </a:ext>
              </a:extLst>
            </p:cNvPr>
            <p:cNvSpPr txBox="1"/>
            <p:nvPr/>
          </p:nvSpPr>
          <p:spPr>
            <a:xfrm>
              <a:off x="5138491" y="4632149"/>
              <a:ext cx="1258318" cy="6678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미가입 또는 자동차 보유자 미확인</a:t>
              </a:r>
              <a:endParaRPr 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3735347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FAE15-673D-413A-AB48-79CA10ECC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0CD21-94F9-4969-B8F5-9FD36A30E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00050" indent="-400050">
              <a:lnSpc>
                <a:spcPct val="150000"/>
              </a:lnSpc>
              <a:buFont typeface="+mj-lt"/>
              <a:buAutoNum type="romanUcPeriod"/>
            </a:pPr>
            <a:r>
              <a:rPr lang="en-US" dirty="0"/>
              <a:t>A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가 각각 </a:t>
            </a:r>
            <a:r>
              <a:rPr lang="en-US" altLang="ko-KR" dirty="0"/>
              <a:t>3</a:t>
            </a:r>
            <a:r>
              <a:rPr lang="ko-KR" altLang="en-US" dirty="0"/>
              <a:t>천만원</a:t>
            </a:r>
            <a:r>
              <a:rPr lang="en-US" altLang="ko-KR" dirty="0"/>
              <a:t>, 6</a:t>
            </a:r>
            <a:r>
              <a:rPr lang="ko-KR" altLang="en-US" dirty="0"/>
              <a:t>천만원을 출자해 조합를 설립했다</a:t>
            </a:r>
            <a:r>
              <a:rPr lang="en-US" altLang="ko-KR" dirty="0"/>
              <a:t>.  </a:t>
            </a:r>
            <a:r>
              <a:rPr lang="ko-KR" altLang="en-US" dirty="0"/>
              <a:t>조합이 해산될때 조합의 자산이 </a:t>
            </a:r>
            <a:r>
              <a:rPr lang="en-US" altLang="ko-KR" dirty="0"/>
              <a:t>18</a:t>
            </a:r>
            <a:r>
              <a:rPr lang="ko-KR" altLang="en-US" dirty="0"/>
              <a:t>억원 이었다면 </a:t>
            </a:r>
            <a:r>
              <a:rPr lang="en-US" altLang="ko-KR" dirty="0"/>
              <a:t>A</a:t>
            </a:r>
            <a:r>
              <a:rPr lang="ko-KR" altLang="en-US" dirty="0"/>
              <a:t>는 얼마를 분배받는가</a:t>
            </a:r>
            <a:r>
              <a:rPr lang="en-US" altLang="ko-KR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6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ACB6E6-D725-4D99-A9D7-E5484886D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</a:t>
            </a:r>
            <a:r>
              <a:rPr lang="en-US" dirty="0" err="1"/>
              <a:t>YOu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23260B-BEAA-40BF-AE5E-7E1CB02F3D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띠용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976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1965B-552D-4FAF-A595-A9A62C1A7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문체부 쓰기 정체" panose="02030609000101010101" pitchFamily="17" charset="-127"/>
              </a:rPr>
              <a:t>자동차손해배상 책임청구권</a:t>
            </a:r>
            <a:endParaRPr lang="en-US" dirty="0">
              <a:ea typeface="문체부 쓰기 정체" panose="02030609000101010101" pitchFamily="17" charset="-127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5FD2020-94A9-42FA-AB30-12CF5C0A30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0488" y="2615127"/>
            <a:ext cx="4788867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21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F150D-27B8-4D3C-B74B-589246616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자동차손해배상 보장법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D2142F-81E6-4911-B483-32BC73F2C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0414"/>
          <a:stretch/>
        </p:blipFill>
        <p:spPr>
          <a:xfrm>
            <a:off x="1742396" y="2271439"/>
            <a:ext cx="5665052" cy="4586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27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1FB33-6EB4-4A02-929A-532FCC48E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자동차손해배상 보장법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A1D0A-14D9-4349-A657-88C8E116A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045" y="2638045"/>
            <a:ext cx="5937755" cy="42199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700" dirty="0"/>
              <a:t>대한민국 자동차손해배상 보장법 대한민국 자동차손해배상 보장법시행</a:t>
            </a:r>
            <a:r>
              <a:rPr lang="en-US" altLang="ko-KR" sz="700" dirty="0"/>
              <a:t>: 2008. 9.29</a:t>
            </a:r>
            <a:r>
              <a:rPr lang="ko-KR" altLang="en-US" sz="700" dirty="0"/>
              <a:t>법률</a:t>
            </a:r>
            <a:r>
              <a:rPr lang="en-US" altLang="ko-KR" sz="700" dirty="0"/>
              <a:t>: </a:t>
            </a:r>
            <a:r>
              <a:rPr lang="ko-KR" altLang="en-US" sz="700" dirty="0"/>
              <a:t>제</a:t>
            </a:r>
            <a:r>
              <a:rPr lang="en-US" altLang="ko-KR" sz="700" dirty="0"/>
              <a:t>9065</a:t>
            </a:r>
            <a:r>
              <a:rPr lang="ko-KR" altLang="en-US" sz="700" dirty="0"/>
              <a:t>호국토해양부 </a:t>
            </a:r>
            <a:r>
              <a:rPr lang="en-US" altLang="ko-KR" sz="700" dirty="0"/>
              <a:t>(</a:t>
            </a:r>
            <a:r>
              <a:rPr lang="ko-KR" altLang="en-US" sz="700" dirty="0"/>
              <a:t>자동차손해보장팀</a:t>
            </a:r>
            <a:r>
              <a:rPr lang="en-US" altLang="ko-KR" sz="700" dirty="0"/>
              <a:t>), 02-2110-8706 </a:t>
            </a:r>
            <a:r>
              <a:rPr lang="ko-KR" altLang="en-US" sz="700" dirty="0"/>
              <a:t>제</a:t>
            </a:r>
            <a:r>
              <a:rPr lang="en-US" altLang="ko-KR" sz="700" dirty="0"/>
              <a:t>1</a:t>
            </a:r>
            <a:r>
              <a:rPr lang="ko-KR" altLang="en-US" sz="700" dirty="0"/>
              <a:t>장 총칙제</a:t>
            </a:r>
            <a:r>
              <a:rPr lang="en-US" altLang="ko-KR" sz="700" dirty="0"/>
              <a:t>1</a:t>
            </a:r>
            <a:r>
              <a:rPr lang="ko-KR" altLang="en-US" sz="700" dirty="0"/>
              <a:t>조 </a:t>
            </a:r>
            <a:r>
              <a:rPr lang="en-US" altLang="ko-KR" sz="700" dirty="0"/>
              <a:t>(</a:t>
            </a:r>
            <a:r>
              <a:rPr lang="ko-KR" altLang="en-US" sz="700" dirty="0"/>
              <a:t>목적</a:t>
            </a:r>
            <a:r>
              <a:rPr lang="en-US" altLang="ko-KR" sz="700" dirty="0"/>
              <a:t>) </a:t>
            </a:r>
            <a:r>
              <a:rPr lang="ko-KR" altLang="en-US" sz="700" dirty="0"/>
              <a:t>이 법은 자동차의 운행으로 사람이 사망 또는 부상하거나 재물이 멸실 또는 훼손된 경우에 손해배상을 보장하는 제도를 확립하여 피해자를 보호하고 자동차운송의 건전한 발전을 촉진함을 목적으로 한다</a:t>
            </a:r>
            <a:r>
              <a:rPr lang="en-US" altLang="ko-KR" sz="700" dirty="0"/>
              <a:t>.</a:t>
            </a:r>
            <a:r>
              <a:rPr lang="ko-KR" altLang="en-US" sz="700" dirty="0"/>
              <a:t>제</a:t>
            </a:r>
            <a:r>
              <a:rPr lang="en-US" altLang="ko-KR" sz="700" dirty="0"/>
              <a:t>2</a:t>
            </a:r>
            <a:r>
              <a:rPr lang="ko-KR" altLang="en-US" sz="700" dirty="0"/>
              <a:t>조 </a:t>
            </a:r>
            <a:r>
              <a:rPr lang="en-US" altLang="ko-KR" sz="700" dirty="0"/>
              <a:t>(</a:t>
            </a:r>
            <a:r>
              <a:rPr lang="ko-KR" altLang="en-US" sz="700" dirty="0"/>
              <a:t>정의</a:t>
            </a:r>
            <a:r>
              <a:rPr lang="en-US" altLang="ko-KR" sz="700" dirty="0"/>
              <a:t>) </a:t>
            </a:r>
            <a:r>
              <a:rPr lang="ko-KR" altLang="en-US" sz="700" dirty="0"/>
              <a:t>이 법에서 사용하는 용어의 뜻은 다음과 같다</a:t>
            </a:r>
            <a:r>
              <a:rPr lang="en-US" altLang="ko-KR" sz="700" dirty="0"/>
              <a:t>.1. "</a:t>
            </a:r>
            <a:r>
              <a:rPr lang="ko-KR" altLang="en-US" sz="700" dirty="0"/>
              <a:t>자동차</a:t>
            </a:r>
            <a:r>
              <a:rPr lang="en-US" altLang="ko-KR" sz="700" dirty="0"/>
              <a:t>"</a:t>
            </a:r>
            <a:r>
              <a:rPr lang="ko-KR" altLang="en-US" sz="700" dirty="0"/>
              <a:t>란 「자동차관리법」의 적용을 받는 자동차와 「건설기계관리법」의 적용을 받는 건설기계 중 대통령령으로 정하는 것을 말한다</a:t>
            </a:r>
            <a:r>
              <a:rPr lang="en-US" altLang="ko-KR" sz="700" dirty="0"/>
              <a:t>.2. "</a:t>
            </a:r>
            <a:r>
              <a:rPr lang="ko-KR" altLang="en-US" sz="700" dirty="0"/>
              <a:t>운행</a:t>
            </a:r>
            <a:r>
              <a:rPr lang="en-US" altLang="ko-KR" sz="700" dirty="0"/>
              <a:t>"</a:t>
            </a:r>
            <a:r>
              <a:rPr lang="ko-KR" altLang="en-US" sz="700" dirty="0"/>
              <a:t>이란 사람 또는 물건의 운송 여부와 관계없이 자동차를 그 용법에 따라 사용하거나 관리하는 것을 말한다</a:t>
            </a:r>
            <a:r>
              <a:rPr lang="en-US" altLang="ko-KR" sz="700" dirty="0"/>
              <a:t>.3. "</a:t>
            </a:r>
            <a:r>
              <a:rPr lang="ko-KR" altLang="en-US" sz="700" dirty="0"/>
              <a:t>자동차보유자</a:t>
            </a:r>
            <a:r>
              <a:rPr lang="en-US" altLang="ko-KR" sz="700" dirty="0"/>
              <a:t>"</a:t>
            </a:r>
            <a:r>
              <a:rPr lang="ko-KR" altLang="en-US" sz="700" dirty="0"/>
              <a:t>란 자동차의 소유자나 자동차를 사용할 권리가 있는 자로서 자기를 위하여 자동차를 운행하는 자를 말한다</a:t>
            </a:r>
            <a:r>
              <a:rPr lang="en-US" altLang="ko-KR" sz="700" dirty="0"/>
              <a:t>.4. "</a:t>
            </a:r>
            <a:r>
              <a:rPr lang="ko-KR" altLang="en-US" sz="700" dirty="0"/>
              <a:t>운전자</a:t>
            </a:r>
            <a:r>
              <a:rPr lang="en-US" altLang="ko-KR" sz="700" dirty="0"/>
              <a:t>"</a:t>
            </a:r>
            <a:r>
              <a:rPr lang="ko-KR" altLang="en-US" sz="700" dirty="0"/>
              <a:t>란 다른 사람을 위하여 자동차를 운전하거나 운전을 보조하는 일에 종사하는 자를 말한다</a:t>
            </a:r>
            <a:r>
              <a:rPr lang="en-US" altLang="ko-KR" sz="700" dirty="0"/>
              <a:t>.5. "</a:t>
            </a:r>
            <a:r>
              <a:rPr lang="ko-KR" altLang="en-US" sz="700" dirty="0"/>
              <a:t>책임보험</a:t>
            </a:r>
            <a:r>
              <a:rPr lang="en-US" altLang="ko-KR" sz="700" dirty="0"/>
              <a:t>"</a:t>
            </a:r>
            <a:r>
              <a:rPr lang="ko-KR" altLang="en-US" sz="700" dirty="0"/>
              <a:t>이란 자동차보유자와 「보험업법」에 따라 허가를 받아 보험업을 영위하는 자</a:t>
            </a:r>
            <a:r>
              <a:rPr lang="en-US" altLang="ko-KR" sz="700" dirty="0"/>
              <a:t>(</a:t>
            </a:r>
            <a:r>
              <a:rPr lang="ko-KR" altLang="en-US" sz="700" dirty="0"/>
              <a:t>이하 </a:t>
            </a:r>
            <a:r>
              <a:rPr lang="en-US" altLang="ko-KR" sz="700" dirty="0"/>
              <a:t>"</a:t>
            </a:r>
            <a:r>
              <a:rPr lang="ko-KR" altLang="en-US" sz="700" dirty="0"/>
              <a:t>보험회사</a:t>
            </a:r>
            <a:r>
              <a:rPr lang="en-US" altLang="ko-KR" sz="700" dirty="0"/>
              <a:t>"</a:t>
            </a:r>
            <a:r>
              <a:rPr lang="ko-KR" altLang="en-US" sz="700" dirty="0"/>
              <a:t>라 한다</a:t>
            </a:r>
            <a:r>
              <a:rPr lang="en-US" altLang="ko-KR" sz="700" dirty="0"/>
              <a:t>)</a:t>
            </a:r>
            <a:r>
              <a:rPr lang="ko-KR" altLang="en-US" sz="700" dirty="0"/>
              <a:t>가 자동차의 운행으로 다른 사람이 사망하거나 부상한 경우 이 법에 따른 손해배상책임을 보장하는 내용을 약정하는 보험을 말한다</a:t>
            </a:r>
            <a:r>
              <a:rPr lang="en-US" altLang="ko-KR" sz="700" dirty="0"/>
              <a:t>.6. "</a:t>
            </a:r>
            <a:r>
              <a:rPr lang="ko-KR" altLang="en-US" sz="700" dirty="0"/>
              <a:t>책임공제</a:t>
            </a:r>
            <a:r>
              <a:rPr lang="en-US" altLang="ko-KR" sz="700" dirty="0"/>
              <a:t>(</a:t>
            </a:r>
            <a:r>
              <a:rPr lang="ko-KR" altLang="en-US" sz="700" dirty="0"/>
              <a:t>책임공제</a:t>
            </a:r>
            <a:r>
              <a:rPr lang="en-US" altLang="ko-KR" sz="700" dirty="0"/>
              <a:t>)"</a:t>
            </a:r>
            <a:r>
              <a:rPr lang="ko-KR" altLang="en-US" sz="700" dirty="0"/>
              <a:t>란 사업용 자동차의 보유자와 「여객자동차 운수사업법」</a:t>
            </a:r>
            <a:r>
              <a:rPr lang="en-US" altLang="ko-KR" sz="700" dirty="0"/>
              <a:t>, </a:t>
            </a:r>
            <a:r>
              <a:rPr lang="ko-KR" altLang="en-US" sz="700" dirty="0"/>
              <a:t>「화물자동차 운수사업법」</a:t>
            </a:r>
            <a:r>
              <a:rPr lang="en-US" altLang="ko-KR" sz="700" dirty="0"/>
              <a:t>, </a:t>
            </a:r>
            <a:r>
              <a:rPr lang="ko-KR" altLang="en-US" sz="700" dirty="0"/>
              <a:t>「건설기계관리법」에 따라 공제사업을 하는 자</a:t>
            </a:r>
            <a:r>
              <a:rPr lang="en-US" altLang="ko-KR" sz="700" dirty="0"/>
              <a:t>(</a:t>
            </a:r>
            <a:r>
              <a:rPr lang="ko-KR" altLang="en-US" sz="700" dirty="0"/>
              <a:t>이하 </a:t>
            </a:r>
            <a:r>
              <a:rPr lang="en-US" altLang="ko-KR" sz="700" dirty="0"/>
              <a:t>"</a:t>
            </a:r>
            <a:r>
              <a:rPr lang="ko-KR" altLang="en-US" sz="700" dirty="0"/>
              <a:t>공제사업자</a:t>
            </a:r>
            <a:r>
              <a:rPr lang="en-US" altLang="ko-KR" sz="700" dirty="0"/>
              <a:t>"</a:t>
            </a:r>
            <a:r>
              <a:rPr lang="ko-KR" altLang="en-US" sz="700" dirty="0"/>
              <a:t>라 한다</a:t>
            </a:r>
            <a:r>
              <a:rPr lang="en-US" altLang="ko-KR" sz="700" dirty="0"/>
              <a:t>)</a:t>
            </a:r>
            <a:r>
              <a:rPr lang="ko-KR" altLang="en-US" sz="700" dirty="0"/>
              <a:t>가 자동차의 운행으로 다른 사람이 사망하거나 부상한 경우 이 법에 따른 손해배상책임을 보장하는 내용을 약정하는 공제를 말한다</a:t>
            </a:r>
            <a:r>
              <a:rPr lang="en-US" altLang="ko-KR" sz="700" dirty="0"/>
              <a:t>.7. "</a:t>
            </a:r>
            <a:r>
              <a:rPr lang="ko-KR" altLang="en-US" sz="700" dirty="0"/>
              <a:t>자동차보험진료수가</a:t>
            </a:r>
            <a:r>
              <a:rPr lang="en-US" altLang="ko-KR" sz="700" dirty="0"/>
              <a:t>(</a:t>
            </a:r>
            <a:r>
              <a:rPr lang="ko-KR" altLang="en-US" sz="700" dirty="0"/>
              <a:t>진료수가</a:t>
            </a:r>
            <a:r>
              <a:rPr lang="en-US" altLang="ko-KR" sz="700" dirty="0"/>
              <a:t>)"</a:t>
            </a:r>
            <a:r>
              <a:rPr lang="ko-KR" altLang="en-US" sz="700" dirty="0"/>
              <a:t>란 자동차의 운행으로 사고를 당한 자</a:t>
            </a:r>
            <a:r>
              <a:rPr lang="en-US" altLang="ko-KR" sz="700" dirty="0"/>
              <a:t>(</a:t>
            </a:r>
            <a:r>
              <a:rPr lang="ko-KR" altLang="en-US" sz="700" dirty="0"/>
              <a:t>이하 </a:t>
            </a:r>
            <a:r>
              <a:rPr lang="en-US" altLang="ko-KR" sz="700" dirty="0"/>
              <a:t>"</a:t>
            </a:r>
            <a:r>
              <a:rPr lang="ko-KR" altLang="en-US" sz="700" dirty="0"/>
              <a:t>교통사고환자</a:t>
            </a:r>
            <a:r>
              <a:rPr lang="en-US" altLang="ko-KR" sz="700" dirty="0"/>
              <a:t>"</a:t>
            </a:r>
            <a:r>
              <a:rPr lang="ko-KR" altLang="en-US" sz="700" dirty="0"/>
              <a:t>라 한다</a:t>
            </a:r>
            <a:r>
              <a:rPr lang="en-US" altLang="ko-KR" sz="700" dirty="0"/>
              <a:t>)</a:t>
            </a:r>
            <a:r>
              <a:rPr lang="ko-KR" altLang="en-US" sz="700" dirty="0"/>
              <a:t>가 「의료법」에 따른 의료기관</a:t>
            </a:r>
            <a:r>
              <a:rPr lang="en-US" altLang="ko-KR" sz="700" dirty="0"/>
              <a:t>(</a:t>
            </a:r>
            <a:r>
              <a:rPr lang="ko-KR" altLang="en-US" sz="700" dirty="0"/>
              <a:t>이하 </a:t>
            </a:r>
            <a:r>
              <a:rPr lang="en-US" altLang="ko-KR" sz="700" dirty="0"/>
              <a:t>"</a:t>
            </a:r>
            <a:r>
              <a:rPr lang="ko-KR" altLang="en-US" sz="700" dirty="0"/>
              <a:t>의료기관</a:t>
            </a:r>
            <a:r>
              <a:rPr lang="en-US" altLang="ko-KR" sz="700" dirty="0"/>
              <a:t>"</a:t>
            </a:r>
            <a:r>
              <a:rPr lang="ko-KR" altLang="en-US" sz="700" dirty="0"/>
              <a:t>이라 한다</a:t>
            </a:r>
            <a:r>
              <a:rPr lang="en-US" altLang="ko-KR" sz="700" dirty="0"/>
              <a:t>)</a:t>
            </a:r>
            <a:r>
              <a:rPr lang="ko-KR" altLang="en-US" sz="700" dirty="0"/>
              <a:t>에서 진료를 받음으로써 발생하는 비용을 보험회사</a:t>
            </a:r>
            <a:r>
              <a:rPr lang="en-US" altLang="ko-KR" sz="700" dirty="0"/>
              <a:t>(</a:t>
            </a:r>
            <a:r>
              <a:rPr lang="ko-KR" altLang="en-US" sz="700" dirty="0"/>
              <a:t>공제사업자를 포함한다</a:t>
            </a:r>
            <a:r>
              <a:rPr lang="en-US" altLang="ko-KR" sz="700" dirty="0"/>
              <a:t>. </a:t>
            </a:r>
            <a:r>
              <a:rPr lang="ko-KR" altLang="en-US" sz="700" dirty="0"/>
              <a:t>이하 </a:t>
            </a:r>
            <a:r>
              <a:rPr lang="en-US" altLang="ko-KR" sz="700" dirty="0"/>
              <a:t>"</a:t>
            </a:r>
            <a:r>
              <a:rPr lang="ko-KR" altLang="en-US" sz="700" dirty="0"/>
              <a:t>보험회사등</a:t>
            </a:r>
            <a:r>
              <a:rPr lang="en-US" altLang="ko-KR" sz="700" dirty="0"/>
              <a:t>"</a:t>
            </a:r>
            <a:r>
              <a:rPr lang="ko-KR" altLang="en-US" sz="700" dirty="0"/>
              <a:t>이라 한다</a:t>
            </a:r>
            <a:r>
              <a:rPr lang="en-US" altLang="ko-KR" sz="700" dirty="0"/>
              <a:t>)</a:t>
            </a:r>
            <a:r>
              <a:rPr lang="ko-KR" altLang="en-US" sz="700" dirty="0"/>
              <a:t>의 보험금</a:t>
            </a:r>
            <a:r>
              <a:rPr lang="en-US" altLang="ko-KR" sz="700" dirty="0"/>
              <a:t>(</a:t>
            </a:r>
            <a:r>
              <a:rPr lang="ko-KR" altLang="en-US" sz="700" dirty="0"/>
              <a:t>공제금을 포함한다</a:t>
            </a:r>
            <a:r>
              <a:rPr lang="en-US" altLang="ko-KR" sz="700" dirty="0"/>
              <a:t>. </a:t>
            </a:r>
            <a:r>
              <a:rPr lang="ko-KR" altLang="en-US" sz="700" dirty="0"/>
              <a:t>이하 </a:t>
            </a:r>
            <a:r>
              <a:rPr lang="en-US" altLang="ko-KR" sz="700" dirty="0"/>
              <a:t>"</a:t>
            </a:r>
            <a:r>
              <a:rPr lang="ko-KR" altLang="en-US" sz="700" dirty="0"/>
              <a:t>보험금등</a:t>
            </a:r>
            <a:r>
              <a:rPr lang="en-US" altLang="ko-KR" sz="700" dirty="0"/>
              <a:t>"</a:t>
            </a:r>
            <a:r>
              <a:rPr lang="ko-KR" altLang="en-US" sz="700" dirty="0"/>
              <a:t>이라 한다</a:t>
            </a:r>
            <a:r>
              <a:rPr lang="en-US" altLang="ko-KR" sz="700" dirty="0"/>
              <a:t>)</a:t>
            </a:r>
            <a:r>
              <a:rPr lang="ko-KR" altLang="en-US" sz="700" dirty="0"/>
              <a:t>이나 제</a:t>
            </a:r>
            <a:r>
              <a:rPr lang="en-US" altLang="ko-KR" sz="700" dirty="0"/>
              <a:t>30</a:t>
            </a:r>
            <a:r>
              <a:rPr lang="ko-KR" altLang="en-US" sz="700" dirty="0"/>
              <a:t>조에 따른 자동차손해배상 보장사업의 보상금으로 변제하는 금액을 말한다</a:t>
            </a:r>
            <a:r>
              <a:rPr lang="en-US" altLang="ko-KR" sz="700" dirty="0"/>
              <a:t>.</a:t>
            </a:r>
            <a:r>
              <a:rPr lang="ko-KR" altLang="en-US" sz="700" dirty="0"/>
              <a:t>제</a:t>
            </a:r>
            <a:r>
              <a:rPr lang="en-US" altLang="ko-KR" sz="700" dirty="0"/>
              <a:t>3</a:t>
            </a:r>
            <a:r>
              <a:rPr lang="ko-KR" altLang="en-US" sz="700" dirty="0"/>
              <a:t>조 </a:t>
            </a:r>
            <a:r>
              <a:rPr lang="en-US" altLang="ko-KR" sz="700" dirty="0"/>
              <a:t>(</a:t>
            </a:r>
            <a:r>
              <a:rPr lang="ko-KR" altLang="en-US" sz="700" dirty="0"/>
              <a:t>자동차손해배상책임</a:t>
            </a:r>
            <a:r>
              <a:rPr lang="en-US" altLang="ko-KR" sz="700" dirty="0"/>
              <a:t>) </a:t>
            </a:r>
            <a:r>
              <a:rPr lang="ko-KR" altLang="en-US" sz="700" dirty="0"/>
              <a:t>자기를 위하여 자동차를 운행하는 자는 그 운행으로 다른 사람을 사망하게 하거나 부상하게 한 경우에는 그 손해를 배상할 책임을 진다</a:t>
            </a:r>
            <a:r>
              <a:rPr lang="en-US" altLang="ko-KR" sz="700" dirty="0"/>
              <a:t>. </a:t>
            </a:r>
            <a:r>
              <a:rPr lang="ko-KR" altLang="en-US" sz="700" dirty="0"/>
              <a:t>다만</a:t>
            </a:r>
            <a:r>
              <a:rPr lang="en-US" altLang="ko-KR" sz="700" dirty="0"/>
              <a:t>, </a:t>
            </a:r>
            <a:r>
              <a:rPr lang="ko-KR" altLang="en-US" sz="700" dirty="0"/>
              <a:t>다음 각 호의 어느 하나에 해당하면 그러하지 아니하다</a:t>
            </a:r>
            <a:r>
              <a:rPr lang="en-US" altLang="ko-KR" sz="700" dirty="0"/>
              <a:t>.1. </a:t>
            </a:r>
            <a:r>
              <a:rPr lang="ko-KR" altLang="en-US" sz="700" dirty="0"/>
              <a:t>승객이 아닌 자가 사망하거나 부상한 경우에 자기와 운전자가 자동차의 운행에 주의를 게을리 하지 아니하였고</a:t>
            </a:r>
            <a:r>
              <a:rPr lang="en-US" altLang="ko-KR" sz="700" dirty="0"/>
              <a:t>, </a:t>
            </a:r>
            <a:r>
              <a:rPr lang="ko-KR" altLang="en-US" sz="700" dirty="0"/>
              <a:t>피해자 또는 자기 및 운전자 외의 제</a:t>
            </a:r>
            <a:r>
              <a:rPr lang="en-US" altLang="ko-KR" sz="700" dirty="0"/>
              <a:t>3</a:t>
            </a:r>
            <a:r>
              <a:rPr lang="ko-KR" altLang="en-US" sz="700" dirty="0"/>
              <a:t>자에게 고의 또는 과실이 있으며</a:t>
            </a:r>
            <a:r>
              <a:rPr lang="en-US" altLang="ko-KR" sz="700" dirty="0"/>
              <a:t>, </a:t>
            </a:r>
            <a:r>
              <a:rPr lang="ko-KR" altLang="en-US" sz="700" dirty="0"/>
              <a:t>자동차의 구조상의 결함이나 기능상의 장해가 없었다는 것을 증명한 경우</a:t>
            </a:r>
            <a:r>
              <a:rPr lang="en-US" altLang="ko-KR" sz="700" dirty="0"/>
              <a:t>2. </a:t>
            </a:r>
            <a:r>
              <a:rPr lang="ko-KR" altLang="en-US" sz="700" dirty="0"/>
              <a:t>승객이 고의나 자살행위로 사망하거나 부상한 경우제</a:t>
            </a:r>
            <a:r>
              <a:rPr lang="en-US" altLang="ko-KR" sz="700" dirty="0"/>
              <a:t>4</a:t>
            </a:r>
            <a:r>
              <a:rPr lang="ko-KR" altLang="en-US" sz="700" dirty="0"/>
              <a:t>조 </a:t>
            </a:r>
            <a:r>
              <a:rPr lang="en-US" altLang="ko-KR" sz="700" dirty="0"/>
              <a:t>(</a:t>
            </a:r>
            <a:r>
              <a:rPr lang="ko-KR" altLang="en-US" sz="700" dirty="0"/>
              <a:t>「민법」의 적용</a:t>
            </a:r>
            <a:r>
              <a:rPr lang="en-US" altLang="ko-KR" sz="700" dirty="0"/>
              <a:t>) </a:t>
            </a:r>
            <a:r>
              <a:rPr lang="ko-KR" altLang="en-US" sz="700" dirty="0"/>
              <a:t>자기를 위하여 자동차를 운행하는 자의 손해배상책임에 대하여는 제</a:t>
            </a:r>
            <a:r>
              <a:rPr lang="en-US" altLang="ko-KR" sz="700" dirty="0"/>
              <a:t>3</a:t>
            </a:r>
            <a:r>
              <a:rPr lang="ko-KR" altLang="en-US" sz="700" dirty="0"/>
              <a:t>조에 따른 경우 외에는 「민법」에 따른다</a:t>
            </a:r>
            <a:r>
              <a:rPr lang="en-US" altLang="ko-KR" sz="700" dirty="0"/>
              <a:t>.</a:t>
            </a:r>
            <a:r>
              <a:rPr lang="ko-KR" altLang="en-US" sz="700" dirty="0"/>
              <a:t>제</a:t>
            </a:r>
            <a:r>
              <a:rPr lang="en-US" altLang="ko-KR" sz="700" dirty="0"/>
              <a:t>2</a:t>
            </a:r>
            <a:r>
              <a:rPr lang="ko-KR" altLang="en-US" sz="700" dirty="0"/>
              <a:t>장 손해배상을 위한 보험 가입 등제</a:t>
            </a:r>
            <a:r>
              <a:rPr lang="en-US" altLang="ko-KR" sz="700" dirty="0"/>
              <a:t>5</a:t>
            </a:r>
            <a:r>
              <a:rPr lang="ko-KR" altLang="en-US" sz="700" dirty="0"/>
              <a:t>조 </a:t>
            </a:r>
            <a:r>
              <a:rPr lang="en-US" altLang="ko-KR" sz="700" dirty="0"/>
              <a:t>(</a:t>
            </a:r>
            <a:r>
              <a:rPr lang="ko-KR" altLang="en-US" sz="700" dirty="0"/>
              <a:t>보험 등의 가입 의무</a:t>
            </a:r>
            <a:r>
              <a:rPr lang="en-US" altLang="ko-KR" sz="700" dirty="0"/>
              <a:t>) (1) </a:t>
            </a:r>
            <a:r>
              <a:rPr lang="ko-KR" altLang="en-US" sz="700" dirty="0"/>
              <a:t>자동차보유자는 자동차의 운행으로 다른 사람이 사망하거나 부상한 경우에 피해자</a:t>
            </a:r>
            <a:r>
              <a:rPr lang="en-US" altLang="ko-KR" sz="700" dirty="0"/>
              <a:t>(</a:t>
            </a:r>
            <a:r>
              <a:rPr lang="ko-KR" altLang="en-US" sz="700" dirty="0"/>
              <a:t>피해자가 사망한 경우에는 손해배상을 받을 권리를 가진 자를 말한다</a:t>
            </a:r>
            <a:r>
              <a:rPr lang="en-US" altLang="ko-KR" sz="700" dirty="0"/>
              <a:t>. </a:t>
            </a:r>
            <a:r>
              <a:rPr lang="ko-KR" altLang="en-US" sz="700" dirty="0"/>
              <a:t>이하 같다</a:t>
            </a:r>
            <a:r>
              <a:rPr lang="en-US" altLang="ko-KR" sz="700" dirty="0"/>
              <a:t>)</a:t>
            </a:r>
            <a:r>
              <a:rPr lang="ko-KR" altLang="en-US" sz="700" dirty="0"/>
              <a:t>에게 대통령령으로 정하는 금액을 지급할 책임을 지는 책임보험이나 책임공제</a:t>
            </a:r>
            <a:r>
              <a:rPr lang="en-US" altLang="ko-KR" sz="700" dirty="0"/>
              <a:t>(</a:t>
            </a:r>
            <a:r>
              <a:rPr lang="ko-KR" altLang="en-US" sz="700" dirty="0"/>
              <a:t>이하 </a:t>
            </a:r>
            <a:r>
              <a:rPr lang="en-US" altLang="ko-KR" sz="700" dirty="0"/>
              <a:t>"</a:t>
            </a:r>
            <a:r>
              <a:rPr lang="ko-KR" altLang="en-US" sz="700" dirty="0"/>
              <a:t>책임보험등</a:t>
            </a:r>
            <a:r>
              <a:rPr lang="en-US" altLang="ko-KR" sz="700" dirty="0"/>
              <a:t>"</a:t>
            </a:r>
            <a:r>
              <a:rPr lang="ko-KR" altLang="en-US" sz="700" dirty="0"/>
              <a:t>이라 한다</a:t>
            </a:r>
            <a:r>
              <a:rPr lang="en-US" altLang="ko-KR" sz="700" dirty="0"/>
              <a:t>)</a:t>
            </a:r>
            <a:r>
              <a:rPr lang="ko-KR" altLang="en-US" sz="700" dirty="0"/>
              <a:t>에 가입하여야 한다</a:t>
            </a:r>
            <a:r>
              <a:rPr lang="en-US" altLang="ko-KR" sz="700" dirty="0"/>
              <a:t>.(2) </a:t>
            </a:r>
            <a:r>
              <a:rPr lang="ko-KR" altLang="en-US" sz="700" dirty="0"/>
              <a:t>자동차보유자는 책임보험등에 가입하는 것 외에 자동차의 운행으로 다른 사람의 재물이 멸실되거나 훼손된 경우에 피해자에게 대통령령으로 정하는 금액을 지급할 책임을 지는 「보험업법」에 따른 보험이나 「여객자동차 운수사업법」</a:t>
            </a:r>
            <a:r>
              <a:rPr lang="en-US" altLang="ko-KR" sz="700" dirty="0"/>
              <a:t>, </a:t>
            </a:r>
            <a:r>
              <a:rPr lang="ko-KR" altLang="en-US" sz="700" dirty="0"/>
              <a:t>「화물자동차 운수사업법」 및 「건설기계관리법」에 따른 공제에 가입하여야 한다</a:t>
            </a:r>
            <a:r>
              <a:rPr lang="en-US" altLang="ko-KR" sz="700" dirty="0"/>
              <a:t>.(3) </a:t>
            </a:r>
            <a:r>
              <a:rPr lang="ko-KR" altLang="en-US" sz="700" dirty="0"/>
              <a:t>다음 각 호의 어느 하나에 해당하는 자는 책임보험등에 가입하는 것 외에 자동차 운행으로 인하여 다른 사람이 사망하거나 부상한 경우에 피해자에게 책임보험등의 배상책임한도를 초과하여 대통령령으로 정하는 금액을 지급할 책임을 지는 「보험업법」에 따른 보험이나 「여객자동차 운수사업법」</a:t>
            </a:r>
            <a:r>
              <a:rPr lang="en-US" altLang="ko-KR" sz="700" dirty="0"/>
              <a:t>, </a:t>
            </a:r>
            <a:r>
              <a:rPr lang="ko-KR" altLang="en-US" sz="700" dirty="0"/>
              <a:t>「화물자동차 운수사업법」 및 「건설기계관리법」에 따른 공제에 가입하여야 한다</a:t>
            </a:r>
            <a:r>
              <a:rPr lang="en-US" altLang="ko-KR" sz="700" dirty="0"/>
              <a:t>.1. </a:t>
            </a:r>
            <a:r>
              <a:rPr lang="ko-KR" altLang="en-US" sz="700" dirty="0"/>
              <a:t>「여객자동차 운수사업법」제</a:t>
            </a:r>
            <a:r>
              <a:rPr lang="en-US" altLang="ko-KR" sz="700" dirty="0"/>
              <a:t>4</a:t>
            </a:r>
            <a:r>
              <a:rPr lang="ko-KR" altLang="en-US" sz="700" dirty="0"/>
              <a:t>조제</a:t>
            </a:r>
            <a:r>
              <a:rPr lang="en-US" altLang="ko-KR" sz="700" dirty="0"/>
              <a:t>1</a:t>
            </a:r>
            <a:r>
              <a:rPr lang="ko-KR" altLang="en-US" sz="700" dirty="0"/>
              <a:t>항에 따라 면허를 받거나 등록한 여객자동차 운송사업자</a:t>
            </a:r>
            <a:r>
              <a:rPr lang="en-US" altLang="ko-KR" sz="700" dirty="0"/>
              <a:t>2. </a:t>
            </a:r>
            <a:r>
              <a:rPr lang="ko-KR" altLang="en-US" sz="700" dirty="0"/>
              <a:t>「여객자동차 운수사업법」제</a:t>
            </a:r>
            <a:r>
              <a:rPr lang="en-US" altLang="ko-KR" sz="700" dirty="0"/>
              <a:t>28</a:t>
            </a:r>
            <a:r>
              <a:rPr lang="ko-KR" altLang="en-US" sz="700" dirty="0"/>
              <a:t>조제</a:t>
            </a:r>
            <a:r>
              <a:rPr lang="en-US" altLang="ko-KR" sz="700" dirty="0"/>
              <a:t>1</a:t>
            </a:r>
            <a:r>
              <a:rPr lang="ko-KR" altLang="en-US" sz="700" dirty="0"/>
              <a:t>항에 따라 등록한 자동차 대여사업자</a:t>
            </a:r>
            <a:r>
              <a:rPr lang="en-US" altLang="ko-KR" sz="700" dirty="0"/>
              <a:t>3. </a:t>
            </a:r>
            <a:r>
              <a:rPr lang="ko-KR" altLang="en-US" sz="700" dirty="0"/>
              <a:t>「화물자동차 운수사업법」 제</a:t>
            </a:r>
            <a:r>
              <a:rPr lang="en-US" altLang="ko-KR" sz="700" dirty="0"/>
              <a:t>3</a:t>
            </a:r>
            <a:r>
              <a:rPr lang="ko-KR" altLang="en-US" sz="700" dirty="0"/>
              <a:t>조 및 제</a:t>
            </a:r>
            <a:r>
              <a:rPr lang="en-US" altLang="ko-KR" sz="700" dirty="0"/>
              <a:t>29</a:t>
            </a:r>
            <a:r>
              <a:rPr lang="ko-KR" altLang="en-US" sz="700" dirty="0"/>
              <a:t>조에 따라 허가를 받은 화물자동차 운송사업자 및 화물자동차 운송가맹사업자</a:t>
            </a:r>
            <a:r>
              <a:rPr lang="en-US" altLang="ko-KR" sz="700" dirty="0"/>
              <a:t>4. </a:t>
            </a:r>
            <a:r>
              <a:rPr lang="ko-KR" altLang="en-US" sz="700" dirty="0"/>
              <a:t>「건설기계관리법」제</a:t>
            </a:r>
            <a:r>
              <a:rPr lang="en-US" altLang="ko-KR" sz="700" dirty="0"/>
              <a:t>21</a:t>
            </a:r>
            <a:r>
              <a:rPr lang="ko-KR" altLang="en-US" sz="700" dirty="0"/>
              <a:t>조제</a:t>
            </a:r>
            <a:r>
              <a:rPr lang="en-US" altLang="ko-KR" sz="700" dirty="0"/>
              <a:t>1</a:t>
            </a:r>
            <a:r>
              <a:rPr lang="ko-KR" altLang="en-US" sz="700" dirty="0"/>
              <a:t>항에 따라 등록한 건설기계 대여업자</a:t>
            </a:r>
            <a:r>
              <a:rPr lang="en-US" altLang="ko-KR" sz="700" dirty="0"/>
              <a:t>(4) </a:t>
            </a:r>
            <a:r>
              <a:rPr lang="ko-KR" altLang="en-US" sz="700" dirty="0"/>
              <a:t>제</a:t>
            </a:r>
            <a:r>
              <a:rPr lang="en-US" altLang="ko-KR" sz="700" dirty="0"/>
              <a:t>1</a:t>
            </a:r>
            <a:r>
              <a:rPr lang="ko-KR" altLang="en-US" sz="700" dirty="0"/>
              <a:t>항 및 제</a:t>
            </a:r>
            <a:r>
              <a:rPr lang="en-US" altLang="ko-KR" sz="700" dirty="0"/>
              <a:t>2</a:t>
            </a:r>
            <a:r>
              <a:rPr lang="ko-KR" altLang="en-US" sz="700" dirty="0"/>
              <a:t>항은 대통령령으로 정하는 자동차와 도로</a:t>
            </a:r>
            <a:r>
              <a:rPr lang="en-US" altLang="ko-KR" sz="700" dirty="0"/>
              <a:t>(</a:t>
            </a:r>
            <a:r>
              <a:rPr lang="ko-KR" altLang="en-US" sz="700" dirty="0"/>
              <a:t>「도로교통법」제</a:t>
            </a:r>
            <a:r>
              <a:rPr lang="en-US" altLang="ko-KR" sz="700" dirty="0"/>
              <a:t>2</a:t>
            </a:r>
            <a:r>
              <a:rPr lang="ko-KR" altLang="en-US" sz="700" dirty="0"/>
              <a:t>조제</a:t>
            </a:r>
            <a:r>
              <a:rPr lang="en-US" altLang="ko-KR" sz="700" dirty="0"/>
              <a:t>1</a:t>
            </a:r>
            <a:r>
              <a:rPr lang="ko-KR" altLang="en-US" sz="700" dirty="0"/>
              <a:t>호에 따른 도로를 말한다</a:t>
            </a:r>
            <a:r>
              <a:rPr lang="en-US" altLang="ko-KR" sz="700" dirty="0"/>
              <a:t>. </a:t>
            </a:r>
            <a:r>
              <a:rPr lang="ko-KR" altLang="en-US" sz="700" dirty="0"/>
              <a:t>이하 같다</a:t>
            </a:r>
            <a:r>
              <a:rPr lang="en-US" altLang="ko-KR" sz="700" dirty="0"/>
              <a:t>)</a:t>
            </a:r>
            <a:r>
              <a:rPr lang="ko-KR" altLang="en-US" sz="700" dirty="0"/>
              <a:t>가 아닌 장소에서만 운행하는 자동차에 대하여는 적용하지 아니한다</a:t>
            </a:r>
            <a:r>
              <a:rPr lang="en-US" altLang="ko-KR" sz="700" dirty="0"/>
              <a:t>.(5) </a:t>
            </a:r>
            <a:r>
              <a:rPr lang="ko-KR" altLang="en-US" sz="700" dirty="0"/>
              <a:t>제</a:t>
            </a:r>
            <a:r>
              <a:rPr lang="en-US" altLang="ko-KR" sz="700" dirty="0"/>
              <a:t>1</a:t>
            </a:r>
            <a:r>
              <a:rPr lang="ko-KR" altLang="en-US" sz="700" dirty="0"/>
              <a:t>항의 책임보험등과 제</a:t>
            </a:r>
            <a:r>
              <a:rPr lang="en-US" altLang="ko-KR" sz="700" dirty="0"/>
              <a:t>2</a:t>
            </a:r>
            <a:r>
              <a:rPr lang="ko-KR" altLang="en-US" sz="700" dirty="0"/>
              <a:t>항 및 제</a:t>
            </a:r>
            <a:r>
              <a:rPr lang="en-US" altLang="ko-KR" sz="700" dirty="0"/>
              <a:t>3</a:t>
            </a:r>
            <a:r>
              <a:rPr lang="ko-KR" altLang="en-US" sz="700" dirty="0"/>
              <a:t>항의 보험 또는 공제에는 각 자동차별로 가입하여야 한다</a:t>
            </a:r>
            <a:r>
              <a:rPr lang="en-US" altLang="ko-KR" sz="700" dirty="0"/>
              <a:t>.</a:t>
            </a:r>
            <a:r>
              <a:rPr lang="ko-KR" altLang="en-US" sz="700" dirty="0"/>
              <a:t>제</a:t>
            </a:r>
            <a:r>
              <a:rPr lang="en-US" altLang="ko-KR" sz="700" dirty="0"/>
              <a:t>6</a:t>
            </a:r>
            <a:r>
              <a:rPr lang="ko-KR" altLang="en-US" sz="700" dirty="0"/>
              <a:t>조 </a:t>
            </a:r>
            <a:r>
              <a:rPr lang="en-US" altLang="ko-KR" sz="700" dirty="0"/>
              <a:t>(</a:t>
            </a:r>
            <a:r>
              <a:rPr lang="ko-KR" altLang="en-US" sz="700" dirty="0"/>
              <a:t>의무보험 미가입자에 대한 조치 등</a:t>
            </a:r>
            <a:r>
              <a:rPr lang="en-US" altLang="ko-KR" sz="700" dirty="0"/>
              <a:t>) (1) </a:t>
            </a:r>
            <a:r>
              <a:rPr lang="ko-KR" altLang="en-US" sz="700" dirty="0"/>
              <a:t>보험회사등은 자기와 제</a:t>
            </a:r>
            <a:r>
              <a:rPr lang="en-US" altLang="ko-KR" sz="700" dirty="0"/>
              <a:t>5</a:t>
            </a:r>
            <a:r>
              <a:rPr lang="ko-KR" altLang="en-US" sz="700" dirty="0"/>
              <a:t>조제</a:t>
            </a:r>
            <a:r>
              <a:rPr lang="en-US" altLang="ko-KR" sz="700" dirty="0"/>
              <a:t>1</a:t>
            </a:r>
            <a:r>
              <a:rPr lang="ko-KR" altLang="en-US" sz="700" dirty="0"/>
              <a:t>항부터 제</a:t>
            </a:r>
            <a:r>
              <a:rPr lang="en-US" altLang="ko-KR" sz="700" dirty="0"/>
              <a:t>3</a:t>
            </a:r>
            <a:r>
              <a:rPr lang="ko-KR" altLang="en-US" sz="700" dirty="0"/>
              <a:t>항까지의 규정에 따라 자동차보유자가 가입하여야 하는 보험 또는 공제</a:t>
            </a:r>
            <a:r>
              <a:rPr lang="en-US" altLang="ko-KR" sz="700" dirty="0"/>
              <a:t>(</a:t>
            </a:r>
            <a:r>
              <a:rPr lang="ko-KR" altLang="en-US" sz="700" dirty="0"/>
              <a:t>이하 </a:t>
            </a:r>
            <a:r>
              <a:rPr lang="en-US" altLang="ko-KR" sz="700" dirty="0"/>
              <a:t>"</a:t>
            </a:r>
            <a:r>
              <a:rPr lang="ko-KR" altLang="en-US" sz="700" dirty="0"/>
              <a:t>의무보험</a:t>
            </a:r>
            <a:r>
              <a:rPr lang="en-US" altLang="ko-KR" sz="700" dirty="0"/>
              <a:t>"</a:t>
            </a:r>
            <a:r>
              <a:rPr lang="ko-KR" altLang="en-US" sz="700" dirty="0"/>
              <a:t>이라 한다</a:t>
            </a:r>
            <a:r>
              <a:rPr lang="en-US" altLang="ko-KR" sz="700" dirty="0"/>
              <a:t>)</a:t>
            </a:r>
            <a:r>
              <a:rPr lang="ko-KR" altLang="en-US" sz="700" dirty="0"/>
              <a:t>의 계약을 체결하고 있는 자동차보유자에게 그 계약 종료일 </a:t>
            </a:r>
            <a:r>
              <a:rPr lang="en-US" altLang="ko-KR" sz="700" dirty="0"/>
              <a:t>30</a:t>
            </a:r>
            <a:r>
              <a:rPr lang="ko-KR" altLang="en-US" sz="700" dirty="0"/>
              <a:t>일 전과 </a:t>
            </a:r>
            <a:r>
              <a:rPr lang="en-US" altLang="ko-KR" sz="700" dirty="0"/>
              <a:t>10</a:t>
            </a:r>
            <a:r>
              <a:rPr lang="ko-KR" altLang="en-US" sz="700" dirty="0"/>
              <a:t>일 전에 각각 그 계약이 끝난다는 사실을 알려야 한다</a:t>
            </a:r>
            <a:r>
              <a:rPr lang="en-US" altLang="ko-KR" sz="700" dirty="0"/>
              <a:t>. </a:t>
            </a:r>
            <a:r>
              <a:rPr lang="ko-KR" altLang="en-US" sz="700" dirty="0"/>
              <a:t>다만</a:t>
            </a:r>
            <a:r>
              <a:rPr lang="en-US" altLang="ko-KR" sz="700" dirty="0"/>
              <a:t>, </a:t>
            </a:r>
            <a:r>
              <a:rPr lang="ko-KR" altLang="en-US" sz="700" dirty="0"/>
              <a:t>보험회사등은 자동차보유자가 자기와 다시 계약을 체결하거나 다른 보험회사등과 새로운 계약을 체결한 사실을 안 경우에는 통지를 생략할 수 있다</a:t>
            </a:r>
            <a:r>
              <a:rPr lang="en-US" altLang="ko-KR" sz="700" dirty="0"/>
              <a:t>.(2) </a:t>
            </a:r>
            <a:r>
              <a:rPr lang="ko-KR" altLang="en-US" sz="700" dirty="0"/>
              <a:t>보험회사등은 의무보험에 가입하여야 할 자가 다음 각 호의 어느 하나에 해당하면 그 사실을 국토해양부령으로 정하는 기간 내에 특별자치도지사</a:t>
            </a:r>
            <a:r>
              <a:rPr lang="en-US" altLang="ko-KR" sz="700" dirty="0"/>
              <a:t>·</a:t>
            </a:r>
            <a:r>
              <a:rPr lang="ko-KR" altLang="en-US" sz="700" dirty="0"/>
              <a:t>시장</a:t>
            </a:r>
            <a:r>
              <a:rPr lang="en-US" altLang="ko-KR" sz="700" dirty="0"/>
              <a:t>·</a:t>
            </a:r>
            <a:r>
              <a:rPr lang="ko-KR" altLang="en-US" sz="700" dirty="0"/>
              <a:t>군수 또는 구청장</a:t>
            </a:r>
            <a:r>
              <a:rPr lang="en-US" altLang="ko-KR" sz="700" dirty="0"/>
              <a:t>(</a:t>
            </a:r>
            <a:r>
              <a:rPr lang="ko-KR" altLang="en-US" sz="700" dirty="0"/>
              <a:t>자치구의 구청장을 말하며</a:t>
            </a:r>
            <a:r>
              <a:rPr lang="en-US" altLang="ko-KR" sz="700" dirty="0"/>
              <a:t>, </a:t>
            </a:r>
            <a:r>
              <a:rPr lang="ko-KR" altLang="en-US" sz="700" dirty="0"/>
              <a:t>이하 </a:t>
            </a:r>
            <a:r>
              <a:rPr lang="en-US" altLang="ko-KR" sz="700" dirty="0"/>
              <a:t>"</a:t>
            </a:r>
            <a:r>
              <a:rPr lang="ko-KR" altLang="en-US" sz="700" dirty="0"/>
              <a:t>시장</a:t>
            </a:r>
            <a:r>
              <a:rPr lang="en-US" altLang="ko-KR" sz="700" dirty="0"/>
              <a:t>·</a:t>
            </a:r>
            <a:r>
              <a:rPr lang="ko-KR" altLang="en-US" sz="700" dirty="0"/>
              <a:t>군수</a:t>
            </a:r>
            <a:r>
              <a:rPr lang="en-US" altLang="ko-KR" sz="700" dirty="0"/>
              <a:t>·</a:t>
            </a:r>
            <a:r>
              <a:rPr lang="ko-KR" altLang="en-US" sz="700" dirty="0"/>
              <a:t>구청장</a:t>
            </a:r>
            <a:r>
              <a:rPr lang="en-US" altLang="ko-KR" sz="700" dirty="0"/>
              <a:t>"</a:t>
            </a:r>
            <a:r>
              <a:rPr lang="ko-KR" altLang="en-US" sz="700" dirty="0"/>
              <a:t>이라 한다</a:t>
            </a:r>
            <a:r>
              <a:rPr lang="en-US" altLang="ko-KR" sz="700" dirty="0"/>
              <a:t>)</a:t>
            </a:r>
            <a:r>
              <a:rPr lang="ko-KR" altLang="en-US" sz="700" dirty="0"/>
              <a:t>에게 알려야 한다</a:t>
            </a:r>
            <a:r>
              <a:rPr lang="en-US" altLang="ko-KR" sz="700" dirty="0"/>
              <a:t>.1. </a:t>
            </a:r>
            <a:r>
              <a:rPr lang="ko-KR" altLang="en-US" sz="700" dirty="0"/>
              <a:t>자기와 의무보험 계약을 체결한 경우</a:t>
            </a:r>
            <a:r>
              <a:rPr lang="en-US" altLang="ko-KR" sz="700" dirty="0"/>
              <a:t>2. </a:t>
            </a:r>
            <a:r>
              <a:rPr lang="ko-KR" altLang="en-US" sz="700" dirty="0"/>
              <a:t>자기와 의무보험 계약을 체결한 후 계약 기간이 끝나기 전에 그 계약을 해지한 경우</a:t>
            </a:r>
            <a:r>
              <a:rPr lang="en-US" altLang="ko-KR" sz="700" dirty="0"/>
              <a:t>3. </a:t>
            </a:r>
            <a:r>
              <a:rPr lang="ko-KR" altLang="en-US" sz="700" dirty="0"/>
              <a:t>자기와 의무보험 계약을 체결한 자가 그 계약 기간이 끝난 후 자기와 다시 계약을 체결하지 아니한 경우</a:t>
            </a:r>
            <a:r>
              <a:rPr lang="en-US" altLang="ko-KR" sz="700" dirty="0"/>
              <a:t>(3) </a:t>
            </a:r>
            <a:r>
              <a:rPr lang="ko-KR" altLang="en-US" sz="700" dirty="0"/>
              <a:t>제</a:t>
            </a:r>
            <a:r>
              <a:rPr lang="en-US" altLang="ko-KR" sz="700" dirty="0"/>
              <a:t>2</a:t>
            </a:r>
            <a:r>
              <a:rPr lang="ko-KR" altLang="en-US" sz="700" dirty="0"/>
              <a:t>항에 따른 통지를 받은 시장</a:t>
            </a:r>
            <a:r>
              <a:rPr lang="en-US" altLang="ko-KR" sz="700" dirty="0"/>
              <a:t>·</a:t>
            </a:r>
            <a:r>
              <a:rPr lang="ko-KR" altLang="en-US" sz="700" dirty="0"/>
              <a:t>군수</a:t>
            </a:r>
            <a:r>
              <a:rPr lang="en-US" altLang="ko-KR" sz="700" dirty="0"/>
              <a:t>·</a:t>
            </a:r>
            <a:r>
              <a:rPr lang="ko-KR" altLang="en-US" sz="700" dirty="0"/>
              <a:t>구청장은 의무보험에 가입하지 아니한 자동차보유자에게 지체 없이 </a:t>
            </a:r>
            <a:r>
              <a:rPr lang="en-US" altLang="ko-KR" sz="700" dirty="0"/>
              <a:t>10</a:t>
            </a:r>
            <a:r>
              <a:rPr lang="ko-KR" altLang="en-US" sz="700" dirty="0"/>
              <a:t>일 이상 </a:t>
            </a:r>
            <a:r>
              <a:rPr lang="en-US" altLang="ko-KR" sz="700" dirty="0"/>
              <a:t>15</a:t>
            </a:r>
            <a:r>
              <a:rPr lang="ko-KR" altLang="en-US" sz="700" dirty="0"/>
              <a:t>일 이하의 기간을 정하여 의무보험에 가입하고 그 사실을 증명할 수 있는 서류를 제출할 것을 명하여야 한다</a:t>
            </a:r>
            <a:r>
              <a:rPr lang="en-US" altLang="ko-KR" sz="700" dirty="0"/>
              <a:t>.(4) </a:t>
            </a:r>
            <a:r>
              <a:rPr lang="ko-KR" altLang="en-US" sz="700" dirty="0"/>
              <a:t>시장</a:t>
            </a:r>
            <a:r>
              <a:rPr lang="en-US" altLang="ko-KR" sz="700" dirty="0"/>
              <a:t>·</a:t>
            </a:r>
            <a:r>
              <a:rPr lang="ko-KR" altLang="en-US" sz="700" dirty="0"/>
              <a:t>군수</a:t>
            </a:r>
            <a:r>
              <a:rPr lang="en-US" altLang="ko-KR" sz="700" dirty="0"/>
              <a:t>·</a:t>
            </a:r>
            <a:r>
              <a:rPr lang="ko-KR" altLang="en-US" sz="700" dirty="0"/>
              <a:t>구청장은 의무보험에 가입되지 아니한 자동차의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144539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7C0E-67E8-43ED-B26A-C6190B382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자동차손해배상 보장법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61BC4-96B0-4390-A4A8-F24255F5B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045" y="2638045"/>
            <a:ext cx="5937755" cy="1158703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000" dirty="0"/>
              <a:t>자동차의 운행으로 일어난 </a:t>
            </a:r>
            <a:r>
              <a:rPr lang="ko-KR" altLang="en-US" sz="2000" b="1" dirty="0">
                <a:solidFill>
                  <a:srgbClr val="0070C0"/>
                </a:solidFill>
              </a:rPr>
              <a:t>인적</a:t>
            </a:r>
            <a:r>
              <a:rPr lang="en-US" altLang="ko-KR" sz="2000" b="1" dirty="0">
                <a:solidFill>
                  <a:srgbClr val="0070C0"/>
                </a:solidFill>
              </a:rPr>
              <a:t>· </a:t>
            </a:r>
            <a:r>
              <a:rPr lang="ko-KR" altLang="en-US" sz="2000" b="1" dirty="0">
                <a:solidFill>
                  <a:srgbClr val="0070C0"/>
                </a:solidFill>
              </a:rPr>
              <a:t>물적 손해를 배상</a:t>
            </a:r>
            <a:r>
              <a:rPr lang="ko-KR" altLang="en-US" sz="2000" dirty="0"/>
              <a:t>하기 위해 제정된 법</a:t>
            </a:r>
            <a:endParaRPr lang="en-US" altLang="ko-KR" sz="2000" dirty="0"/>
          </a:p>
        </p:txBody>
      </p:sp>
      <p:pic>
        <p:nvPicPr>
          <p:cNvPr id="6146" name="Picture 2" descr="Image result for gta car accident gif">
            <a:extLst>
              <a:ext uri="{FF2B5EF4-FFF2-40B4-BE49-F238E27FC236}">
                <a16:creationId xmlns:a16="http://schemas.microsoft.com/office/drawing/2014/main" id="{84C0F1EB-6D4C-4AC2-A07C-17FEAE85FC2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045" y="3941902"/>
            <a:ext cx="5943360" cy="2439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635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C7C0E-67E8-43ED-B26A-C6190B382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자동차손해배상 보장법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61BC4-96B0-4390-A4A8-F24255F5B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b="1" dirty="0"/>
              <a:t>자동차손해배상 보장법 </a:t>
            </a:r>
            <a:r>
              <a:rPr lang="en-US" altLang="ko-KR" sz="1050" dirty="0"/>
              <a:t>( </a:t>
            </a:r>
            <a:r>
              <a:rPr lang="ko-KR" altLang="en-US" sz="1050" dirty="0"/>
              <a:t>약칭</a:t>
            </a:r>
            <a:r>
              <a:rPr lang="en-US" altLang="ko-KR" sz="1050" dirty="0"/>
              <a:t>: </a:t>
            </a:r>
            <a:r>
              <a:rPr lang="ko-KR" altLang="en-US" sz="1050" dirty="0"/>
              <a:t>자동차손배법 </a:t>
            </a:r>
            <a:r>
              <a:rPr lang="en-US" altLang="ko-KR" sz="1050" dirty="0"/>
              <a:t>)</a:t>
            </a:r>
            <a:r>
              <a:rPr lang="ko-KR" altLang="en-US" sz="1050" b="1" dirty="0"/>
              <a:t> </a:t>
            </a:r>
            <a:r>
              <a:rPr lang="en-US" altLang="ko-KR" sz="1050" dirty="0"/>
              <a:t>[</a:t>
            </a:r>
            <a:r>
              <a:rPr lang="ko-KR" altLang="en-US" sz="1050" dirty="0">
                <a:solidFill>
                  <a:schemeClr val="tx1"/>
                </a:solidFill>
              </a:rPr>
              <a:t>시행 </a:t>
            </a:r>
            <a:r>
              <a:rPr lang="en-US" altLang="ko-KR" sz="1050" dirty="0">
                <a:solidFill>
                  <a:schemeClr val="tx1"/>
                </a:solidFill>
              </a:rPr>
              <a:t>2017.1.1.] [</a:t>
            </a:r>
            <a:r>
              <a:rPr lang="ko-KR" altLang="en-US" sz="1050" dirty="0"/>
              <a:t>법률 제</a:t>
            </a:r>
            <a:r>
              <a:rPr lang="en-US" altLang="ko-KR" sz="1050" dirty="0"/>
              <a:t>14450</a:t>
            </a:r>
            <a:r>
              <a:rPr lang="ko-KR" altLang="en-US" sz="1050" dirty="0"/>
              <a:t>호</a:t>
            </a:r>
            <a:r>
              <a:rPr lang="en-US" altLang="ko-KR" sz="1050" dirty="0"/>
              <a:t>]</a:t>
            </a:r>
            <a:endParaRPr lang="en-US" altLang="ko-KR" sz="1050" b="1" dirty="0"/>
          </a:p>
          <a:p>
            <a:pPr marL="0" indent="0">
              <a:spcBef>
                <a:spcPts val="1200"/>
              </a:spcBef>
              <a:buNone/>
            </a:pPr>
            <a:r>
              <a:rPr lang="ko-KR" altLang="en-US" sz="2000" b="1" dirty="0"/>
              <a:t>제</a:t>
            </a:r>
            <a:r>
              <a:rPr lang="en-US" altLang="ko-KR" sz="2000" b="1" dirty="0"/>
              <a:t>1</a:t>
            </a:r>
            <a:r>
              <a:rPr lang="ko-KR" altLang="en-US" sz="2000" b="1" dirty="0"/>
              <a:t>조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목적</a:t>
            </a:r>
            <a:r>
              <a:rPr lang="en-US" altLang="ko-KR" sz="2000" b="1" dirty="0"/>
              <a:t>)</a:t>
            </a:r>
            <a:r>
              <a:rPr lang="ko-KR" altLang="en-US" sz="2000" b="1" dirty="0"/>
              <a:t> </a:t>
            </a:r>
            <a:endParaRPr lang="en-US" altLang="ko-KR" sz="2000" b="1" dirty="0"/>
          </a:p>
          <a:p>
            <a:pPr marL="0" indent="0">
              <a:spcBef>
                <a:spcPts val="1200"/>
              </a:spcBef>
              <a:buNone/>
            </a:pPr>
            <a:r>
              <a:rPr lang="ko-KR" altLang="en-US" dirty="0"/>
              <a:t>이 법은 </a:t>
            </a:r>
            <a:r>
              <a:rPr lang="ko-KR" altLang="en-US" b="1" dirty="0">
                <a:solidFill>
                  <a:srgbClr val="0070C0"/>
                </a:solidFill>
              </a:rPr>
              <a:t>자동차의 운행으로</a:t>
            </a:r>
            <a:r>
              <a:rPr lang="ko-KR" altLang="en-US" dirty="0"/>
              <a:t> 사람이 사망 또는 부상하거나 재물이 멸실 또는 훼손된 경우에 </a:t>
            </a:r>
            <a:r>
              <a:rPr lang="ko-KR" altLang="en-US" dirty="0">
                <a:solidFill>
                  <a:srgbClr val="0070C0"/>
                </a:solidFill>
              </a:rPr>
              <a:t>손해배상을 보장하는 제도</a:t>
            </a:r>
            <a:r>
              <a:rPr lang="ko-KR" altLang="en-US" dirty="0"/>
              <a:t>를 확립하여 피해자를 보호하고 자동차운송의 건전한 발전을 촉진함을 목적으로 한다</a:t>
            </a:r>
            <a:r>
              <a:rPr lang="en-US" altLang="ko-KR" dirty="0"/>
              <a:t>.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ko-KR" altLang="en-US" sz="2000" b="1" dirty="0"/>
              <a:t>제 </a:t>
            </a:r>
            <a:r>
              <a:rPr lang="en-US" altLang="ko-KR" sz="2000" b="1" dirty="0"/>
              <a:t>2</a:t>
            </a:r>
            <a:r>
              <a:rPr lang="ko-KR" altLang="en-US" sz="2000" b="1" dirty="0"/>
              <a:t>조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정의</a:t>
            </a:r>
            <a:r>
              <a:rPr lang="en-US" altLang="ko-KR" sz="2000" b="1" dirty="0"/>
              <a:t>) </a:t>
            </a:r>
            <a:r>
              <a:rPr lang="en-US" altLang="ko-KR" sz="2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33998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BC579-BAC7-43D1-A027-727232329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자동차손해배상 보장법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E0A57-AAEA-47B7-9443-188BEA5F6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6045" y="2638045"/>
            <a:ext cx="5937755" cy="39316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b="1" dirty="0"/>
              <a:t>제</a:t>
            </a:r>
            <a:r>
              <a:rPr lang="en-US" altLang="ko-KR" sz="2000" b="1" dirty="0"/>
              <a:t>3</a:t>
            </a:r>
            <a:r>
              <a:rPr lang="ko-KR" altLang="en-US" sz="2000" b="1" dirty="0"/>
              <a:t>조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자동차손해배상책임</a:t>
            </a:r>
            <a:r>
              <a:rPr lang="en-US" altLang="ko-KR" sz="2000" b="1" dirty="0"/>
              <a:t>)</a:t>
            </a:r>
          </a:p>
          <a:p>
            <a:pPr marL="0" indent="0">
              <a:buNone/>
            </a:pPr>
            <a:r>
              <a:rPr lang="ko-KR" altLang="en-US" dirty="0"/>
              <a:t>자기를 위하여 자동차를 운행하는 자는 그 운행으로 다른 사람을 사망하게 하거나 부상하게 한 경우에는 그 </a:t>
            </a:r>
            <a:r>
              <a:rPr lang="ko-KR" altLang="en-US" b="1" dirty="0">
                <a:solidFill>
                  <a:srgbClr val="0070C0"/>
                </a:solidFill>
              </a:rPr>
              <a:t>손해를 배상할 책임을 진다</a:t>
            </a:r>
            <a:r>
              <a:rPr lang="en-US" altLang="ko-KR" dirty="0"/>
              <a:t>. </a:t>
            </a:r>
            <a:r>
              <a:rPr lang="ko-KR" altLang="en-US" dirty="0"/>
              <a:t>다만</a:t>
            </a:r>
            <a:r>
              <a:rPr lang="en-US" altLang="ko-KR" dirty="0"/>
              <a:t>, </a:t>
            </a:r>
            <a:r>
              <a:rPr lang="ko-KR" altLang="en-US" dirty="0"/>
              <a:t>다음 각 호의 어느 하나에 해당하면 그러하지 아니하다</a:t>
            </a:r>
            <a:r>
              <a:rPr lang="en-US" altLang="ko-KR" dirty="0"/>
              <a:t>.</a:t>
            </a:r>
          </a:p>
          <a:p>
            <a:pPr marL="342900" indent="-342900">
              <a:buClrTx/>
              <a:buFont typeface="+mj-lt"/>
              <a:buAutoNum type="arabicPeriod"/>
            </a:pPr>
            <a:r>
              <a:rPr lang="ko-KR" altLang="en-US" sz="1400" dirty="0"/>
              <a:t>승객이 아닌 자가 사망하거나 부상한 경우에 자기와 운전자가 </a:t>
            </a:r>
            <a:r>
              <a:rPr lang="ko-KR" altLang="en-US" sz="1400" dirty="0">
                <a:solidFill>
                  <a:srgbClr val="0070C0"/>
                </a:solidFill>
              </a:rPr>
              <a:t>자동차의 운행에 주의를 게을리 하지 아니하였고</a:t>
            </a:r>
            <a:r>
              <a:rPr lang="en-US" altLang="ko-KR" sz="1400" dirty="0"/>
              <a:t>, </a:t>
            </a:r>
            <a:r>
              <a:rPr lang="ko-KR" altLang="en-US" sz="1400" dirty="0"/>
              <a:t>피해자 또는 자기 및 운전자 외의 </a:t>
            </a:r>
            <a:r>
              <a:rPr lang="ko-KR" altLang="en-US" sz="1400" dirty="0">
                <a:solidFill>
                  <a:srgbClr val="0070C0"/>
                </a:solidFill>
              </a:rPr>
              <a:t>제</a:t>
            </a:r>
            <a:r>
              <a:rPr lang="en-US" altLang="ko-KR" sz="1400" dirty="0">
                <a:solidFill>
                  <a:srgbClr val="0070C0"/>
                </a:solidFill>
              </a:rPr>
              <a:t>3</a:t>
            </a:r>
            <a:r>
              <a:rPr lang="ko-KR" altLang="en-US" sz="1400" dirty="0">
                <a:solidFill>
                  <a:srgbClr val="0070C0"/>
                </a:solidFill>
              </a:rPr>
              <a:t>자에게 고의 또는 과실이 있으며</a:t>
            </a:r>
            <a:r>
              <a:rPr lang="en-US" altLang="ko-KR" sz="1400" dirty="0"/>
              <a:t>, </a:t>
            </a:r>
            <a:r>
              <a:rPr lang="ko-KR" altLang="en-US" sz="1400" dirty="0"/>
              <a:t>자동차의 구조상의 결함이나 기능상의 장해가 없었다는 것을 증명한 경우</a:t>
            </a:r>
          </a:p>
          <a:p>
            <a:pPr marL="342900" indent="-342900">
              <a:lnSpc>
                <a:spcPct val="150000"/>
              </a:lnSpc>
              <a:buClrTx/>
              <a:buFont typeface="+mj-lt"/>
              <a:buAutoNum type="arabicPeriod"/>
            </a:pPr>
            <a:r>
              <a:rPr lang="ko-KR" altLang="en-US" sz="1400" dirty="0"/>
              <a:t>승객이 </a:t>
            </a:r>
            <a:r>
              <a:rPr lang="ko-KR" altLang="en-US" sz="1400" dirty="0">
                <a:solidFill>
                  <a:srgbClr val="0070C0"/>
                </a:solidFill>
              </a:rPr>
              <a:t>고의나 자살행위</a:t>
            </a:r>
            <a:r>
              <a:rPr lang="ko-KR" altLang="en-US" sz="1400" dirty="0"/>
              <a:t>로 사망하거나 부상한 경우</a:t>
            </a:r>
            <a:endParaRPr lang="en-US" altLang="ko-KR" sz="1400" dirty="0"/>
          </a:p>
          <a:p>
            <a:pPr marL="0" lvl="0" indent="0">
              <a:buClr>
                <a:srgbClr val="9BAFB5"/>
              </a:buClr>
              <a:buNone/>
            </a:pP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</a:rPr>
              <a:t>제</a:t>
            </a: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</a:rPr>
              <a:t>4</a:t>
            </a: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</a:rPr>
              <a:t>조 </a:t>
            </a: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</a:rPr>
              <a:t>(</a:t>
            </a:r>
            <a:r>
              <a:rPr lang="ko-KR" altLang="en-US" sz="2000" b="1" dirty="0">
                <a:solidFill>
                  <a:srgbClr val="000000">
                    <a:lumMod val="85000"/>
                    <a:lumOff val="15000"/>
                  </a:srgbClr>
                </a:solidFill>
              </a:rPr>
              <a:t>「민법」의 적용</a:t>
            </a:r>
            <a:r>
              <a:rPr lang="en-US" altLang="ko-KR" sz="2000" b="1" dirty="0">
                <a:solidFill>
                  <a:srgbClr val="000000">
                    <a:lumMod val="85000"/>
                    <a:lumOff val="15000"/>
                  </a:srgbClr>
                </a:solidFill>
              </a:rPr>
              <a:t>) </a:t>
            </a:r>
            <a:r>
              <a:rPr lang="en-US" altLang="ko-KR" sz="20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69444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0A7EA8B-D5DB-41A0-9A52-565A6E48960E}"/>
              </a:ext>
            </a:extLst>
          </p:cNvPr>
          <p:cNvSpPr txBox="1">
            <a:spLocks/>
          </p:cNvSpPr>
          <p:nvPr/>
        </p:nvSpPr>
        <p:spPr>
          <a:xfrm>
            <a:off x="1606045" y="2614749"/>
            <a:ext cx="5937755" cy="42432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/>
              <a:t>제</a:t>
            </a:r>
            <a:r>
              <a:rPr lang="en-US" altLang="ko-KR" sz="2000" b="1" dirty="0"/>
              <a:t>5</a:t>
            </a:r>
            <a:r>
              <a:rPr lang="ko-KR" altLang="en-US" sz="2000" b="1" dirty="0"/>
              <a:t>조 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보험 등의 가입 의무</a:t>
            </a:r>
            <a:r>
              <a:rPr lang="en-US" altLang="ko-KR" sz="2000" b="1" dirty="0"/>
              <a:t>) 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arenR"/>
            </a:pPr>
            <a:r>
              <a:rPr lang="ko-KR" altLang="en-US" dirty="0"/>
              <a:t>자동차보유자는 자동차의 운행으로 다른 사람이 사망하거나 부상한 경우에 피해자</a:t>
            </a:r>
            <a:r>
              <a:rPr lang="en-US" altLang="ko-KR" dirty="0"/>
              <a:t>(…)</a:t>
            </a:r>
            <a:r>
              <a:rPr lang="ko-KR" altLang="en-US" dirty="0"/>
              <a:t>에게 대통령령으로 정하는 금액을 지급할 책임을 지는 </a:t>
            </a:r>
            <a:r>
              <a:rPr lang="ko-KR" altLang="en-US" dirty="0">
                <a:solidFill>
                  <a:srgbClr val="0070C0"/>
                </a:solidFill>
              </a:rPr>
              <a:t>책임보험이나 책임공제에 가입하여야 한다</a:t>
            </a:r>
            <a:r>
              <a:rPr lang="en-US" altLang="ko-KR" dirty="0"/>
              <a:t>.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arenR"/>
            </a:pPr>
            <a:r>
              <a:rPr lang="en-US" altLang="ko-KR" dirty="0"/>
              <a:t>…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dirty="0"/>
              <a:t>…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2000" b="1" dirty="0"/>
              <a:t>제</a:t>
            </a:r>
            <a:r>
              <a:rPr lang="en-US" altLang="ko-KR" sz="2000" b="1" dirty="0"/>
              <a:t>8</a:t>
            </a:r>
            <a:r>
              <a:rPr lang="ko-KR" altLang="en-US" sz="2000" b="1" dirty="0"/>
              <a:t>조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운행의 금지</a:t>
            </a:r>
            <a:r>
              <a:rPr lang="en-US" altLang="ko-KR" sz="2000" b="1" dirty="0"/>
              <a:t>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dirty="0"/>
              <a:t>의무보험에 </a:t>
            </a:r>
            <a:r>
              <a:rPr lang="ko-KR" altLang="en-US" dirty="0">
                <a:solidFill>
                  <a:srgbClr val="0070C0"/>
                </a:solidFill>
              </a:rPr>
              <a:t>가입되어 있지 아니한 자동차는 도로에서 운행하여서는 아니 된다</a:t>
            </a:r>
            <a:r>
              <a:rPr lang="en-US" altLang="ko-KR" dirty="0"/>
              <a:t>.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ko-KR" sz="700" dirty="0">
                <a:solidFill>
                  <a:schemeClr val="accent2">
                    <a:lumMod val="75000"/>
                  </a:schemeClr>
                </a:solidFill>
              </a:rPr>
              <a:t>http://www.law.go.kr/LSW/LsiJoLinkP.do?docType=JO&amp;lsNm=</a:t>
            </a:r>
            <a:r>
              <a:rPr lang="ko-KR" altLang="en-US" sz="700" dirty="0">
                <a:solidFill>
                  <a:schemeClr val="accent2">
                    <a:lumMod val="75000"/>
                  </a:schemeClr>
                </a:solidFill>
              </a:rPr>
              <a:t>자동차손해배상</a:t>
            </a:r>
            <a:r>
              <a:rPr lang="en-US" altLang="ko-KR" sz="700" dirty="0">
                <a:solidFill>
                  <a:schemeClr val="accent2">
                    <a:lumMod val="75000"/>
                  </a:schemeClr>
                </a:solidFill>
              </a:rPr>
              <a:t>+</a:t>
            </a:r>
            <a:r>
              <a:rPr lang="ko-KR" altLang="en-US" sz="700" dirty="0">
                <a:solidFill>
                  <a:schemeClr val="accent2">
                    <a:lumMod val="75000"/>
                  </a:schemeClr>
                </a:solidFill>
              </a:rPr>
              <a:t>보장법</a:t>
            </a:r>
            <a:r>
              <a:rPr lang="en-US" altLang="ko-KR" sz="700" dirty="0">
                <a:solidFill>
                  <a:schemeClr val="accent2">
                    <a:lumMod val="75000"/>
                  </a:schemeClr>
                </a:solidFill>
              </a:rPr>
              <a:t>&amp;joNo=000300000&amp;languageType=KO&amp;paras=1#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altLang="ko-KR" sz="700" dirty="0">
                <a:solidFill>
                  <a:schemeClr val="accent2">
                    <a:lumMod val="75000"/>
                  </a:schemeClr>
                </a:solidFill>
              </a:rPr>
              <a:t>https://ko.wikisource.org/wiki/</a:t>
            </a:r>
            <a:r>
              <a:rPr lang="ko-KR" altLang="en-US" sz="700" dirty="0">
                <a:solidFill>
                  <a:schemeClr val="accent2">
                    <a:lumMod val="75000"/>
                  </a:schemeClr>
                </a:solidFill>
              </a:rPr>
              <a:t>자동차손해배상</a:t>
            </a:r>
            <a:r>
              <a:rPr lang="en-US" altLang="ko-KR" sz="700" dirty="0">
                <a:solidFill>
                  <a:schemeClr val="accent2">
                    <a:lumMod val="75000"/>
                  </a:schemeClr>
                </a:solidFill>
              </a:rPr>
              <a:t>_</a:t>
            </a:r>
            <a:r>
              <a:rPr lang="ko-KR" altLang="en-US" sz="700" dirty="0">
                <a:solidFill>
                  <a:schemeClr val="accent2">
                    <a:lumMod val="75000"/>
                  </a:schemeClr>
                </a:solidFill>
              </a:rPr>
              <a:t>보장법</a:t>
            </a:r>
            <a:endParaRPr lang="en-US" altLang="ko-KR" sz="7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1AEE36-2F55-4619-BA49-8231379AA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자동차손해배상 보장법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672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30C25-CF33-4AF8-BFC0-2BCE44155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자동차손해배상 보장법</a:t>
            </a:r>
            <a:endParaRPr lang="en-US" dirty="0"/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BB163F0D-020F-491A-B11B-C9F709D4ECD6}"/>
              </a:ext>
            </a:extLst>
          </p:cNvPr>
          <p:cNvSpPr/>
          <p:nvPr/>
        </p:nvSpPr>
        <p:spPr>
          <a:xfrm>
            <a:off x="3619752" y="2551002"/>
            <a:ext cx="1910339" cy="582420"/>
          </a:xfrm>
          <a:prstGeom prst="flowChartAlternateProcess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교통사고 발생</a:t>
            </a:r>
            <a:endParaRPr lang="en-US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EE2720-26DF-4F14-AFCC-1693E2AD631C}"/>
              </a:ext>
            </a:extLst>
          </p:cNvPr>
          <p:cNvSpPr/>
          <p:nvPr/>
        </p:nvSpPr>
        <p:spPr>
          <a:xfrm>
            <a:off x="3619751" y="3379582"/>
            <a:ext cx="1910340" cy="592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자동차 손해배상 책임</a:t>
            </a:r>
          </a:p>
        </p:txBody>
      </p:sp>
      <p:sp>
        <p:nvSpPr>
          <p:cNvPr id="9" name="Flowchart: Decision 8">
            <a:extLst>
              <a:ext uri="{FF2B5EF4-FFF2-40B4-BE49-F238E27FC236}">
                <a16:creationId xmlns:a16="http://schemas.microsoft.com/office/drawing/2014/main" id="{B2C67124-CC80-4A7E-9B03-E6C5017D2C5D}"/>
              </a:ext>
            </a:extLst>
          </p:cNvPr>
          <p:cNvSpPr/>
          <p:nvPr/>
        </p:nvSpPr>
        <p:spPr>
          <a:xfrm>
            <a:off x="3619752" y="4213987"/>
            <a:ext cx="1910340" cy="672520"/>
          </a:xfrm>
          <a:prstGeom prst="flowChartDecision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보험 가입</a:t>
            </a:r>
            <a:endParaRPr lang="en-US" sz="14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288055-A020-4574-9615-A4B56DC9D6E7}"/>
              </a:ext>
            </a:extLst>
          </p:cNvPr>
          <p:cNvSpPr/>
          <p:nvPr/>
        </p:nvSpPr>
        <p:spPr>
          <a:xfrm>
            <a:off x="946441" y="4213987"/>
            <a:ext cx="1910340" cy="1086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i="1" dirty="0"/>
              <a:t>[</a:t>
            </a:r>
            <a:r>
              <a:rPr lang="ko-KR" altLang="en-US" sz="1400" i="1" dirty="0"/>
              <a:t>보험사</a:t>
            </a:r>
            <a:r>
              <a:rPr lang="en-US" altLang="ko-KR" sz="1400" i="1" dirty="0"/>
              <a:t>]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/>
              <a:t>보험금 청구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EC5F36-035A-4289-9A5D-E86C8EBCD21C}"/>
              </a:ext>
            </a:extLst>
          </p:cNvPr>
          <p:cNvSpPr/>
          <p:nvPr/>
        </p:nvSpPr>
        <p:spPr>
          <a:xfrm>
            <a:off x="946441" y="5669266"/>
            <a:ext cx="1910340" cy="59252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보상금 지급 </a:t>
            </a:r>
            <a:r>
              <a:rPr lang="en-US" altLang="ko-KR" sz="1400" dirty="0"/>
              <a:t>/ </a:t>
            </a:r>
            <a:r>
              <a:rPr lang="ko-KR" altLang="en-US" sz="1400" dirty="0"/>
              <a:t>보험금 지급 통지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28A1C-2462-416A-B33E-926B212694F1}"/>
              </a:ext>
            </a:extLst>
          </p:cNvPr>
          <p:cNvSpPr/>
          <p:nvPr/>
        </p:nvSpPr>
        <p:spPr>
          <a:xfrm>
            <a:off x="6293063" y="4213988"/>
            <a:ext cx="1910340" cy="1086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i="1" dirty="0"/>
              <a:t>[</a:t>
            </a:r>
            <a:r>
              <a:rPr lang="ko-KR" altLang="en-US" sz="1400" i="1" dirty="0"/>
              <a:t>국토교통부</a:t>
            </a:r>
            <a:r>
              <a:rPr lang="en-US" altLang="ko-KR" sz="1400" i="1" dirty="0"/>
              <a:t>]</a:t>
            </a:r>
          </a:p>
          <a:p>
            <a:pPr algn="ctr"/>
            <a:r>
              <a:rPr lang="ko-KR" altLang="en-US" sz="1400" dirty="0"/>
              <a:t>자동차 손해배상 보장사업 보상금  청구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7276CB-9CF3-4081-93B9-83E7843CA9C4}"/>
              </a:ext>
            </a:extLst>
          </p:cNvPr>
          <p:cNvSpPr/>
          <p:nvPr/>
        </p:nvSpPr>
        <p:spPr>
          <a:xfrm>
            <a:off x="6293063" y="5669266"/>
            <a:ext cx="1910340" cy="59252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보상금 지급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BBA3B1-CE88-43B2-87F9-ADE0EB8FFE80}"/>
              </a:ext>
            </a:extLst>
          </p:cNvPr>
          <p:cNvCxnSpPr>
            <a:stCxn id="6" idx="2"/>
            <a:endCxn id="8" idx="0"/>
          </p:cNvCxnSpPr>
          <p:nvPr/>
        </p:nvCxnSpPr>
        <p:spPr>
          <a:xfrm flipH="1">
            <a:off x="4574921" y="3133422"/>
            <a:ext cx="1" cy="246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CD1839F-E016-4792-A6EC-F37EC5F7E464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4574921" y="3972107"/>
            <a:ext cx="1" cy="2418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EDC82B2-0749-4F18-8346-36B6F25CA2E1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2856781" y="4550247"/>
            <a:ext cx="7629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4F13094-C290-4E7A-9673-85496E72EC44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5530092" y="4550247"/>
            <a:ext cx="76297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50D83A8-E423-4908-BE42-95D5B30737DF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1901611" y="5300025"/>
            <a:ext cx="0" cy="3692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C3B584C-926A-4D42-9245-6FC4FD69258C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7248233" y="5300026"/>
            <a:ext cx="0" cy="369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823858F-160D-4ABD-906A-AEE2AD3E5213}"/>
              </a:ext>
            </a:extLst>
          </p:cNvPr>
          <p:cNvSpPr txBox="1"/>
          <p:nvPr/>
        </p:nvSpPr>
        <p:spPr>
          <a:xfrm>
            <a:off x="2916325" y="4550247"/>
            <a:ext cx="6078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/>
              <a:t>가입됨</a:t>
            </a:r>
            <a:endParaRPr lang="en-US" sz="11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2F36C10-B341-4252-9347-7B4030FCE35A}"/>
              </a:ext>
            </a:extLst>
          </p:cNvPr>
          <p:cNvSpPr txBox="1"/>
          <p:nvPr/>
        </p:nvSpPr>
        <p:spPr>
          <a:xfrm>
            <a:off x="5235669" y="4636045"/>
            <a:ext cx="125831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미가입 또는 자동차 보유자 미확인</a:t>
            </a:r>
            <a:endParaRPr lang="en-US" sz="1100" dirty="0"/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9EFC414F-9E0F-4247-BC36-E41DA538F621}"/>
              </a:ext>
            </a:extLst>
          </p:cNvPr>
          <p:cNvSpPr txBox="1">
            <a:spLocks/>
          </p:cNvSpPr>
          <p:nvPr/>
        </p:nvSpPr>
        <p:spPr>
          <a:xfrm>
            <a:off x="1606045" y="6524684"/>
            <a:ext cx="5937755" cy="2471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Tx/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문체부 쓰기 정체" panose="02030609000101010101" pitchFamily="17" charset="-127"/>
                <a:cs typeface="+mn-cs"/>
              </a:defRPr>
            </a:lvl5pPr>
            <a:lvl6pPr marL="13144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59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28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600"/>
              </a:spcBef>
              <a:buNone/>
            </a:pPr>
            <a:r>
              <a:rPr lang="en-US" altLang="ko-KR" sz="700" dirty="0">
                <a:solidFill>
                  <a:schemeClr val="accent2">
                    <a:lumMod val="75000"/>
                  </a:schemeClr>
                </a:solidFill>
              </a:rPr>
              <a:t>http://easylaw.go.kr/CSP/OvCnpRetrieveP.laf?popMenu=ov&amp;csmSeq=684&amp;ccfNo=4&amp;cciNo=2&amp;cnpClsNo=3</a:t>
            </a:r>
          </a:p>
        </p:txBody>
      </p:sp>
      <p:pic>
        <p:nvPicPr>
          <p:cNvPr id="7168" name="Picture 7167">
            <a:extLst>
              <a:ext uri="{FF2B5EF4-FFF2-40B4-BE49-F238E27FC236}">
                <a16:creationId xmlns:a16="http://schemas.microsoft.com/office/drawing/2014/main" id="{B1F1BDDB-7B2A-4AE2-90C0-6C2856DCF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441" y="2964880"/>
            <a:ext cx="1910339" cy="1103752"/>
          </a:xfrm>
          <a:prstGeom prst="rect">
            <a:avLst/>
          </a:prstGeom>
        </p:spPr>
      </p:pic>
      <p:pic>
        <p:nvPicPr>
          <p:cNvPr id="7169" name="Picture 7168">
            <a:extLst>
              <a:ext uri="{FF2B5EF4-FFF2-40B4-BE49-F238E27FC236}">
                <a16:creationId xmlns:a16="http://schemas.microsoft.com/office/drawing/2014/main" id="{3799E2C2-0649-4AA6-BC09-0C6CAA7766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935" y="3624603"/>
            <a:ext cx="1318591" cy="34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159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>
        <p14:reveal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Custom 2">
      <a:majorFont>
        <a:latin typeface="Gill Sans MT"/>
        <a:ea typeface="문체부 쓰기 정체"/>
        <a:cs typeface=""/>
      </a:majorFont>
      <a:minorFont>
        <a:latin typeface="Gill Sans MT"/>
        <a:ea typeface="문체부 쓰기 정체"/>
        <a:cs typeface="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TM10001115[[fn=Parcel]]</Template>
  <TotalTime>136</TotalTime>
  <Words>501</Words>
  <Application>Microsoft Office PowerPoint</Application>
  <PresentationFormat>On-screen Show (4:3)</PresentationFormat>
  <Paragraphs>73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맑은 고딕</vt:lpstr>
      <vt:lpstr>문체부 쓰기 정체</vt:lpstr>
      <vt:lpstr>Arial</vt:lpstr>
      <vt:lpstr>Calibri</vt:lpstr>
      <vt:lpstr>Gill Sans MT</vt:lpstr>
      <vt:lpstr>Parcel</vt:lpstr>
      <vt:lpstr>Presentation</vt:lpstr>
      <vt:lpstr>자동차손해배상 책임청구권</vt:lpstr>
      <vt:lpstr>자동차손해배상 보장법</vt:lpstr>
      <vt:lpstr>자동차손해배상 보장법</vt:lpstr>
      <vt:lpstr>자동차손해배상 보장법</vt:lpstr>
      <vt:lpstr>자동차손해배상 보장법</vt:lpstr>
      <vt:lpstr>자동차손해배상 보장법</vt:lpstr>
      <vt:lpstr>자동차손해배상 보장법</vt:lpstr>
      <vt:lpstr>자동차손해배상 보장법</vt:lpstr>
      <vt:lpstr>잔여재산분배청구권</vt:lpstr>
      <vt:lpstr>잔여재산분배청구권</vt:lpstr>
      <vt:lpstr>청산</vt:lpstr>
      <vt:lpstr>Problems</vt:lpstr>
      <vt:lpstr>problems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dc:creator>Nathan Cho</dc:creator>
  <cp:lastModifiedBy>Nathan Cho</cp:lastModifiedBy>
  <cp:revision>21</cp:revision>
  <dcterms:created xsi:type="dcterms:W3CDTF">2017-09-23T08:16:35Z</dcterms:created>
  <dcterms:modified xsi:type="dcterms:W3CDTF">2017-09-23T10:33:34Z</dcterms:modified>
</cp:coreProperties>
</file>

<file path=docProps/thumbnail.jpeg>
</file>